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lear Sans" panose="020B0604020202020204" charset="0"/>
      <p:regular r:id="rId20"/>
    </p:embeddedFont>
    <p:embeddedFont>
      <p:font typeface="Muli" panose="020B0604020202020204" charset="0"/>
      <p:regular r:id="rId21"/>
    </p:embeddedFont>
    <p:embeddedFont>
      <p:font typeface="Muli Bold" panose="020B0604020202020204" charset="0"/>
      <p:regular r:id="rId22"/>
    </p:embeddedFont>
    <p:embeddedFont>
      <p:font typeface="Muli Semi-Bold" panose="020B0604020202020204" charset="0"/>
      <p:regular r:id="rId23"/>
    </p:embeddedFont>
    <p:embeddedFont>
      <p:font typeface="Muli Ultra-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image" Target="../media/image36.sv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svg"/><Relationship Id="rId21" Type="http://schemas.openxmlformats.org/officeDocument/2006/relationships/image" Target="../media/image44.svg"/><Relationship Id="rId34" Type="http://schemas.openxmlformats.org/officeDocument/2006/relationships/image" Target="../media/image57.png"/><Relationship Id="rId42" Type="http://schemas.openxmlformats.org/officeDocument/2006/relationships/image" Target="../media/image1.png"/><Relationship Id="rId7" Type="http://schemas.openxmlformats.org/officeDocument/2006/relationships/image" Target="../media/image3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svg"/><Relationship Id="rId41"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svg"/><Relationship Id="rId40" Type="http://schemas.openxmlformats.org/officeDocument/2006/relationships/image" Target="../media/image63.pn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46.sv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svg"/><Relationship Id="rId31" Type="http://schemas.openxmlformats.org/officeDocument/2006/relationships/image" Target="../media/image54.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svg"/><Relationship Id="rId30" Type="http://schemas.openxmlformats.org/officeDocument/2006/relationships/image" Target="../media/image53.png"/><Relationship Id="rId35" Type="http://schemas.openxmlformats.org/officeDocument/2006/relationships/image" Target="../media/image58.svg"/><Relationship Id="rId43" Type="http://schemas.openxmlformats.org/officeDocument/2006/relationships/image" Target="../media/image2.svg"/><Relationship Id="rId8" Type="http://schemas.openxmlformats.org/officeDocument/2006/relationships/image" Target="../media/image31.png"/><Relationship Id="rId3" Type="http://schemas.openxmlformats.org/officeDocument/2006/relationships/image" Target="../media/image26.svg"/><Relationship Id="rId12" Type="http://schemas.openxmlformats.org/officeDocument/2006/relationships/image" Target="../media/image35.png"/><Relationship Id="rId17" Type="http://schemas.openxmlformats.org/officeDocument/2006/relationships/image" Target="../media/image40.svg"/><Relationship Id="rId25" Type="http://schemas.openxmlformats.org/officeDocument/2006/relationships/image" Target="../media/image48.svg"/><Relationship Id="rId33" Type="http://schemas.openxmlformats.org/officeDocument/2006/relationships/image" Target="../media/image56.svg"/><Relationship Id="rId38"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67555" y="1997580"/>
            <a:ext cx="17540853" cy="17540853"/>
          </a:xfrm>
          <a:custGeom>
            <a:avLst/>
            <a:gdLst/>
            <a:ahLst/>
            <a:cxnLst/>
            <a:rect l="l" t="t" r="r" b="b"/>
            <a:pathLst>
              <a:path w="17540853" h="17540853">
                <a:moveTo>
                  <a:pt x="0" y="0"/>
                </a:moveTo>
                <a:lnTo>
                  <a:pt x="17540853" y="0"/>
                </a:lnTo>
                <a:lnTo>
                  <a:pt x="17540853" y="17540852"/>
                </a:lnTo>
                <a:lnTo>
                  <a:pt x="0" y="175408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352962" y="-7996086"/>
            <a:ext cx="15937397" cy="15937397"/>
          </a:xfrm>
          <a:custGeom>
            <a:avLst/>
            <a:gdLst/>
            <a:ahLst/>
            <a:cxnLst/>
            <a:rect l="l" t="t" r="r" b="b"/>
            <a:pathLst>
              <a:path w="15937397" h="15937397">
                <a:moveTo>
                  <a:pt x="0" y="0"/>
                </a:moveTo>
                <a:lnTo>
                  <a:pt x="15937397" y="0"/>
                </a:lnTo>
                <a:lnTo>
                  <a:pt x="15937397" y="15937397"/>
                </a:lnTo>
                <a:lnTo>
                  <a:pt x="0" y="15937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1028700" y="8555092"/>
            <a:ext cx="16230600" cy="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2158691" y="1123812"/>
            <a:ext cx="2618352" cy="356205"/>
          </a:xfrm>
          <a:prstGeom prst="rect">
            <a:avLst/>
          </a:prstGeom>
        </p:spPr>
        <p:txBody>
          <a:bodyPr lIns="0" tIns="0" rIns="0" bIns="0" rtlCol="0" anchor="t">
            <a:spAutoFit/>
          </a:bodyPr>
          <a:lstStyle/>
          <a:p>
            <a:pPr>
              <a:lnSpc>
                <a:spcPts val="2941"/>
              </a:lnSpc>
              <a:spcBef>
                <a:spcPct val="0"/>
              </a:spcBef>
            </a:pPr>
            <a:endParaRPr/>
          </a:p>
        </p:txBody>
      </p:sp>
      <p:grpSp>
        <p:nvGrpSpPr>
          <p:cNvPr id="6" name="Group 6"/>
          <p:cNvGrpSpPr/>
          <p:nvPr/>
        </p:nvGrpSpPr>
        <p:grpSpPr>
          <a:xfrm>
            <a:off x="16280591" y="8853006"/>
            <a:ext cx="978709" cy="534456"/>
            <a:chOff x="0" y="0"/>
            <a:chExt cx="1304945" cy="712609"/>
          </a:xfrm>
        </p:grpSpPr>
        <p:sp>
          <p:nvSpPr>
            <p:cNvPr id="7" name="AutoShape 7"/>
            <p:cNvSpPr/>
            <p:nvPr/>
          </p:nvSpPr>
          <p:spPr>
            <a:xfrm>
              <a:off x="0" y="0"/>
              <a:ext cx="1304945" cy="712609"/>
            </a:xfrm>
            <a:prstGeom prst="rect">
              <a:avLst/>
            </a:prstGeom>
            <a:solidFill>
              <a:srgbClr val="12AED0"/>
            </a:solidFill>
          </p:spPr>
          <p:txBody>
            <a:bodyPr/>
            <a:lstStyle/>
            <a:p>
              <a:endParaRPr lang="en-US"/>
            </a:p>
          </p:txBody>
        </p:sp>
        <p:sp>
          <p:nvSpPr>
            <p:cNvPr id="8" name="AutoShape 8"/>
            <p:cNvSpPr/>
            <p:nvPr/>
          </p:nvSpPr>
          <p:spPr>
            <a:xfrm>
              <a:off x="354175" y="371735"/>
              <a:ext cx="596595" cy="0"/>
            </a:xfrm>
            <a:prstGeom prst="line">
              <a:avLst/>
            </a:prstGeom>
            <a:ln w="38100" cap="flat">
              <a:solidFill>
                <a:srgbClr val="FFFFFF"/>
              </a:solidFill>
              <a:prstDash val="solid"/>
              <a:headEnd type="none" w="sm" len="sm"/>
              <a:tailEnd type="arrow" w="med" len="sm"/>
            </a:ln>
          </p:spPr>
          <p:txBody>
            <a:bodyPr/>
            <a:lstStyle/>
            <a:p>
              <a:endParaRPr lang="en-US"/>
            </a:p>
          </p:txBody>
        </p:sp>
      </p:grpSp>
      <p:grpSp>
        <p:nvGrpSpPr>
          <p:cNvPr id="9" name="Group 9"/>
          <p:cNvGrpSpPr/>
          <p:nvPr/>
        </p:nvGrpSpPr>
        <p:grpSpPr>
          <a:xfrm>
            <a:off x="1582323" y="2379955"/>
            <a:ext cx="15187623" cy="4070961"/>
            <a:chOff x="0" y="0"/>
            <a:chExt cx="20250164" cy="5427948"/>
          </a:xfrm>
        </p:grpSpPr>
        <p:sp>
          <p:nvSpPr>
            <p:cNvPr id="10" name="TextBox 10"/>
            <p:cNvSpPr txBox="1"/>
            <p:nvPr/>
          </p:nvSpPr>
          <p:spPr>
            <a:xfrm>
              <a:off x="0" y="57129"/>
              <a:ext cx="20250164" cy="3359148"/>
            </a:xfrm>
            <a:prstGeom prst="rect">
              <a:avLst/>
            </a:prstGeom>
          </p:spPr>
          <p:txBody>
            <a:bodyPr lIns="0" tIns="0" rIns="0" bIns="0" rtlCol="0" anchor="t">
              <a:spAutoFit/>
            </a:bodyPr>
            <a:lstStyle/>
            <a:p>
              <a:pPr algn="ctr">
                <a:lnSpc>
                  <a:spcPts val="6599"/>
                </a:lnSpc>
              </a:pPr>
              <a:endParaRPr/>
            </a:p>
            <a:p>
              <a:pPr algn="ctr">
                <a:lnSpc>
                  <a:spcPts val="6599"/>
                </a:lnSpc>
              </a:pPr>
              <a:r>
                <a:rPr lang="en-US" sz="5999">
                  <a:solidFill>
                    <a:srgbClr val="000000"/>
                  </a:solidFill>
                  <a:latin typeface="Muli Bold"/>
                </a:rPr>
                <a:t>XÂY DỰNG CHATBOT VỚI RASA FRAMEWORK</a:t>
              </a:r>
            </a:p>
          </p:txBody>
        </p:sp>
        <p:sp>
          <p:nvSpPr>
            <p:cNvPr id="11" name="TextBox 11"/>
            <p:cNvSpPr txBox="1"/>
            <p:nvPr/>
          </p:nvSpPr>
          <p:spPr>
            <a:xfrm>
              <a:off x="0" y="3480118"/>
              <a:ext cx="20250164" cy="1947830"/>
            </a:xfrm>
            <a:prstGeom prst="rect">
              <a:avLst/>
            </a:prstGeom>
          </p:spPr>
          <p:txBody>
            <a:bodyPr lIns="0" tIns="0" rIns="0" bIns="0" rtlCol="0" anchor="t">
              <a:spAutoFit/>
            </a:bodyPr>
            <a:lstStyle/>
            <a:p>
              <a:pPr>
                <a:lnSpc>
                  <a:spcPts val="2954"/>
                </a:lnSpc>
              </a:pPr>
              <a:endParaRPr/>
            </a:p>
            <a:p>
              <a:pPr>
                <a:lnSpc>
                  <a:spcPts val="2954"/>
                </a:lnSpc>
              </a:pPr>
              <a:endParaRPr/>
            </a:p>
            <a:p>
              <a:pPr>
                <a:lnSpc>
                  <a:spcPts val="2954"/>
                </a:lnSpc>
              </a:pPr>
              <a:r>
                <a:rPr lang="en-US" sz="2110">
                  <a:solidFill>
                    <a:srgbClr val="000000"/>
                  </a:solidFill>
                  <a:latin typeface="Muli Semi-Bold"/>
                </a:rPr>
                <a:t>Sinh viên: Hồ Thị Cẩm Ly</a:t>
              </a:r>
            </a:p>
            <a:p>
              <a:pPr>
                <a:lnSpc>
                  <a:spcPts val="2954"/>
                </a:lnSpc>
              </a:pPr>
              <a:r>
                <a:rPr lang="en-US" sz="2110">
                  <a:solidFill>
                    <a:srgbClr val="000000"/>
                  </a:solidFill>
                  <a:latin typeface="Muli Semi-Bold"/>
                </a:rPr>
                <a:t>GVHD: TS. Lê Quang Hùng</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161" y="2852895"/>
            <a:ext cx="3932221" cy="5653193"/>
          </a:xfrm>
          <a:custGeom>
            <a:avLst/>
            <a:gdLst/>
            <a:ahLst/>
            <a:cxnLst/>
            <a:rect l="l" t="t" r="r" b="b"/>
            <a:pathLst>
              <a:path w="3932221" h="5653193">
                <a:moveTo>
                  <a:pt x="0" y="0"/>
                </a:moveTo>
                <a:lnTo>
                  <a:pt x="3932222" y="0"/>
                </a:lnTo>
                <a:lnTo>
                  <a:pt x="3932222" y="5653193"/>
                </a:lnTo>
                <a:lnTo>
                  <a:pt x="0" y="5653193"/>
                </a:lnTo>
                <a:lnTo>
                  <a:pt x="0" y="0"/>
                </a:lnTo>
                <a:close/>
              </a:path>
            </a:pathLst>
          </a:custGeom>
          <a:blipFill>
            <a:blip r:embed="rId2"/>
            <a:stretch>
              <a:fillRect/>
            </a:stretch>
          </a:blipFill>
        </p:spPr>
        <p:txBody>
          <a:bodyPr/>
          <a:lstStyle/>
          <a:p>
            <a:endParaRPr lang="en-US"/>
          </a:p>
        </p:txBody>
      </p:sp>
      <p:sp>
        <p:nvSpPr>
          <p:cNvPr id="3" name="Freeform 3"/>
          <p:cNvSpPr/>
          <p:nvPr/>
        </p:nvSpPr>
        <p:spPr>
          <a:xfrm>
            <a:off x="5015175" y="2852895"/>
            <a:ext cx="3963271" cy="5653193"/>
          </a:xfrm>
          <a:custGeom>
            <a:avLst/>
            <a:gdLst/>
            <a:ahLst/>
            <a:cxnLst/>
            <a:rect l="l" t="t" r="r" b="b"/>
            <a:pathLst>
              <a:path w="3963271" h="5653193">
                <a:moveTo>
                  <a:pt x="0" y="0"/>
                </a:moveTo>
                <a:lnTo>
                  <a:pt x="3963271" y="0"/>
                </a:lnTo>
                <a:lnTo>
                  <a:pt x="3963271" y="5653193"/>
                </a:lnTo>
                <a:lnTo>
                  <a:pt x="0" y="5653193"/>
                </a:lnTo>
                <a:lnTo>
                  <a:pt x="0" y="0"/>
                </a:lnTo>
                <a:close/>
              </a:path>
            </a:pathLst>
          </a:custGeom>
          <a:blipFill>
            <a:blip r:embed="rId3"/>
            <a:stretch>
              <a:fillRect/>
            </a:stretch>
          </a:blipFill>
        </p:spPr>
        <p:txBody>
          <a:bodyPr/>
          <a:lstStyle/>
          <a:p>
            <a:endParaRPr lang="en-US"/>
          </a:p>
        </p:txBody>
      </p:sp>
      <p:sp>
        <p:nvSpPr>
          <p:cNvPr id="4" name="Freeform 4"/>
          <p:cNvSpPr/>
          <p:nvPr/>
        </p:nvSpPr>
        <p:spPr>
          <a:xfrm>
            <a:off x="9144000" y="2820464"/>
            <a:ext cx="3821224" cy="5484692"/>
          </a:xfrm>
          <a:custGeom>
            <a:avLst/>
            <a:gdLst/>
            <a:ahLst/>
            <a:cxnLst/>
            <a:rect l="l" t="t" r="r" b="b"/>
            <a:pathLst>
              <a:path w="3821224" h="5484692">
                <a:moveTo>
                  <a:pt x="0" y="0"/>
                </a:moveTo>
                <a:lnTo>
                  <a:pt x="3821224" y="0"/>
                </a:lnTo>
                <a:lnTo>
                  <a:pt x="3821224" y="5484692"/>
                </a:lnTo>
                <a:lnTo>
                  <a:pt x="0" y="5484692"/>
                </a:lnTo>
                <a:lnTo>
                  <a:pt x="0" y="0"/>
                </a:lnTo>
                <a:close/>
              </a:path>
            </a:pathLst>
          </a:custGeom>
          <a:blipFill>
            <a:blip r:embed="rId4"/>
            <a:stretch>
              <a:fillRect/>
            </a:stretch>
          </a:blipFill>
        </p:spPr>
        <p:txBody>
          <a:bodyPr/>
          <a:lstStyle/>
          <a:p>
            <a:endParaRPr lang="en-US"/>
          </a:p>
        </p:txBody>
      </p:sp>
      <p:sp>
        <p:nvSpPr>
          <p:cNvPr id="5" name="Freeform 5"/>
          <p:cNvSpPr/>
          <p:nvPr/>
        </p:nvSpPr>
        <p:spPr>
          <a:xfrm>
            <a:off x="13269739" y="2820464"/>
            <a:ext cx="3777917" cy="5484692"/>
          </a:xfrm>
          <a:custGeom>
            <a:avLst/>
            <a:gdLst/>
            <a:ahLst/>
            <a:cxnLst/>
            <a:rect l="l" t="t" r="r" b="b"/>
            <a:pathLst>
              <a:path w="3777917" h="5484692">
                <a:moveTo>
                  <a:pt x="0" y="0"/>
                </a:moveTo>
                <a:lnTo>
                  <a:pt x="3777917" y="0"/>
                </a:lnTo>
                <a:lnTo>
                  <a:pt x="3777917" y="5484692"/>
                </a:lnTo>
                <a:lnTo>
                  <a:pt x="0" y="5484692"/>
                </a:lnTo>
                <a:lnTo>
                  <a:pt x="0" y="0"/>
                </a:lnTo>
                <a:close/>
              </a:path>
            </a:pathLst>
          </a:custGeom>
          <a:blipFill>
            <a:blip r:embed="rId5"/>
            <a:stretch>
              <a:fillRect/>
            </a:stretch>
          </a:blipFill>
        </p:spPr>
        <p:txBody>
          <a:bodyPr/>
          <a:lstStyle/>
          <a:p>
            <a:endParaRPr lang="en-US"/>
          </a:p>
        </p:txBody>
      </p:sp>
      <p:grpSp>
        <p:nvGrpSpPr>
          <p:cNvPr id="6" name="Group 6"/>
          <p:cNvGrpSpPr/>
          <p:nvPr/>
        </p:nvGrpSpPr>
        <p:grpSpPr>
          <a:xfrm>
            <a:off x="1028700" y="1114425"/>
            <a:ext cx="8115300" cy="2037034"/>
            <a:chOff x="0" y="0"/>
            <a:chExt cx="10820400" cy="2716046"/>
          </a:xfrm>
        </p:grpSpPr>
        <p:sp>
          <p:nvSpPr>
            <p:cNvPr id="7" name="TextBox 7"/>
            <p:cNvSpPr txBox="1"/>
            <p:nvPr/>
          </p:nvSpPr>
          <p:spPr>
            <a:xfrm>
              <a:off x="0" y="9599"/>
              <a:ext cx="10820400" cy="1387475"/>
            </a:xfrm>
            <a:prstGeom prst="rect">
              <a:avLst/>
            </a:prstGeom>
          </p:spPr>
          <p:txBody>
            <a:bodyPr lIns="0" tIns="0" rIns="0" bIns="0" rtlCol="0" anchor="t">
              <a:spAutoFit/>
            </a:bodyPr>
            <a:lstStyle/>
            <a:p>
              <a:pPr>
                <a:lnSpc>
                  <a:spcPts val="8280"/>
                </a:lnSpc>
              </a:pPr>
              <a:r>
                <a:rPr lang="en-US" sz="6900">
                  <a:solidFill>
                    <a:srgbClr val="000000"/>
                  </a:solidFill>
                  <a:latin typeface="Muli Bold"/>
                </a:rPr>
                <a:t>Thực nghiệm</a:t>
              </a:r>
            </a:p>
          </p:txBody>
        </p:sp>
        <p:sp>
          <p:nvSpPr>
            <p:cNvPr id="8" name="TextBox 8"/>
            <p:cNvSpPr txBox="1"/>
            <p:nvPr/>
          </p:nvSpPr>
          <p:spPr>
            <a:xfrm>
              <a:off x="0" y="1757570"/>
              <a:ext cx="10820400" cy="858732"/>
            </a:xfrm>
            <a:prstGeom prst="rect">
              <a:avLst/>
            </a:prstGeom>
          </p:spPr>
          <p:txBody>
            <a:bodyPr lIns="0" tIns="0" rIns="0" bIns="0" rtlCol="0" anchor="t">
              <a:spAutoFit/>
            </a:bodyPr>
            <a:lstStyle/>
            <a:p>
              <a:pPr>
                <a:lnSpc>
                  <a:spcPts val="2567"/>
                </a:lnSpc>
              </a:pPr>
              <a:r>
                <a:rPr lang="en-US" sz="1974">
                  <a:solidFill>
                    <a:srgbClr val="000000"/>
                  </a:solidFill>
                  <a:latin typeface="Muli"/>
                </a:rPr>
                <a:t>d. Demo</a:t>
              </a:r>
            </a:p>
            <a:p>
              <a:pPr>
                <a:lnSpc>
                  <a:spcPts val="2567"/>
                </a:lnSpc>
              </a:pPr>
              <a:endParaRPr lang="en-US" sz="1974">
                <a:solidFill>
                  <a:srgbClr val="000000"/>
                </a:solidFill>
                <a:latin typeface="Muli"/>
              </a:endParaRPr>
            </a:p>
          </p:txBody>
        </p:sp>
      </p:grpSp>
      <p:sp>
        <p:nvSpPr>
          <p:cNvPr id="9" name="TextBox 9"/>
          <p:cNvSpPr txBox="1"/>
          <p:nvPr/>
        </p:nvSpPr>
        <p:spPr>
          <a:xfrm>
            <a:off x="8431337" y="8972550"/>
            <a:ext cx="1425327"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uli"/>
              </a:rPr>
              <a:t>Chatbot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276350"/>
            <a:ext cx="8115300" cy="1713184"/>
            <a:chOff x="0" y="0"/>
            <a:chExt cx="10820400" cy="2284246"/>
          </a:xfrm>
        </p:grpSpPr>
        <p:sp>
          <p:nvSpPr>
            <p:cNvPr id="3" name="TextBox 3"/>
            <p:cNvSpPr txBox="1"/>
            <p:nvPr/>
          </p:nvSpPr>
          <p:spPr>
            <a:xfrm>
              <a:off x="0" y="9599"/>
              <a:ext cx="10820400" cy="1387475"/>
            </a:xfrm>
            <a:prstGeom prst="rect">
              <a:avLst/>
            </a:prstGeom>
          </p:spPr>
          <p:txBody>
            <a:bodyPr lIns="0" tIns="0" rIns="0" bIns="0" rtlCol="0" anchor="t">
              <a:spAutoFit/>
            </a:bodyPr>
            <a:lstStyle/>
            <a:p>
              <a:pPr>
                <a:lnSpc>
                  <a:spcPts val="8280"/>
                </a:lnSpc>
              </a:pPr>
              <a:r>
                <a:rPr lang="en-US" sz="6900">
                  <a:solidFill>
                    <a:srgbClr val="000000"/>
                  </a:solidFill>
                  <a:latin typeface="Muli Bold"/>
                </a:rPr>
                <a:t>Kết luận</a:t>
              </a:r>
            </a:p>
          </p:txBody>
        </p:sp>
        <p:sp>
          <p:nvSpPr>
            <p:cNvPr id="4" name="TextBox 4"/>
            <p:cNvSpPr txBox="1"/>
            <p:nvPr/>
          </p:nvSpPr>
          <p:spPr>
            <a:xfrm>
              <a:off x="0" y="1757570"/>
              <a:ext cx="10820400" cy="426932"/>
            </a:xfrm>
            <a:prstGeom prst="rect">
              <a:avLst/>
            </a:prstGeom>
          </p:spPr>
          <p:txBody>
            <a:bodyPr lIns="0" tIns="0" rIns="0" bIns="0" rtlCol="0" anchor="t">
              <a:spAutoFit/>
            </a:bodyPr>
            <a:lstStyle/>
            <a:p>
              <a:pPr>
                <a:lnSpc>
                  <a:spcPts val="2567"/>
                </a:lnSpc>
              </a:pPr>
              <a:endParaRPr/>
            </a:p>
          </p:txBody>
        </p:sp>
      </p:grpSp>
      <p:sp>
        <p:nvSpPr>
          <p:cNvPr id="5" name="TextBox 5"/>
          <p:cNvSpPr txBox="1"/>
          <p:nvPr/>
        </p:nvSpPr>
        <p:spPr>
          <a:xfrm>
            <a:off x="1238669" y="2703784"/>
            <a:ext cx="1875383"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uli"/>
              </a:rPr>
              <a:t>a. Ưu điểm</a:t>
            </a:r>
          </a:p>
        </p:txBody>
      </p:sp>
      <p:sp>
        <p:nvSpPr>
          <p:cNvPr id="6" name="TextBox 6"/>
          <p:cNvSpPr txBox="1"/>
          <p:nvPr/>
        </p:nvSpPr>
        <p:spPr>
          <a:xfrm>
            <a:off x="2176360" y="3726185"/>
            <a:ext cx="15082940" cy="2647950"/>
          </a:xfrm>
          <a:prstGeom prst="rect">
            <a:avLst/>
          </a:prstGeom>
        </p:spPr>
        <p:txBody>
          <a:bodyPr lIns="0" tIns="0" rIns="0" bIns="0" rtlCol="0" anchor="t">
            <a:spAutoFit/>
          </a:bodyPr>
          <a:lstStyle/>
          <a:p>
            <a:pPr algn="just">
              <a:lnSpc>
                <a:spcPts val="4200"/>
              </a:lnSpc>
            </a:pPr>
            <a:r>
              <a:rPr lang="en-US" sz="3000">
                <a:solidFill>
                  <a:srgbClr val="000000"/>
                </a:solidFill>
                <a:latin typeface="Muli"/>
              </a:rPr>
              <a:t>•Cung cấp cho người dùng thông tin về các giải chạy diễn ra.</a:t>
            </a:r>
          </a:p>
          <a:p>
            <a:pPr algn="just">
              <a:lnSpc>
                <a:spcPts val="4200"/>
              </a:lnSpc>
            </a:pPr>
            <a:r>
              <a:rPr lang="en-US" sz="3000">
                <a:solidFill>
                  <a:srgbClr val="000000"/>
                </a:solidFill>
                <a:latin typeface="Muli"/>
              </a:rPr>
              <a:t>•Lợi ích của chatbot mang lại: nhanh chóng, dễ sử dụng, hiệu quả, tiết kiệm thời gian  và chi phí của người dùng.</a:t>
            </a:r>
          </a:p>
          <a:p>
            <a:pPr algn="just">
              <a:lnSpc>
                <a:spcPts val="4200"/>
              </a:lnSpc>
            </a:pPr>
            <a:endParaRPr lang="en-US" sz="3000">
              <a:solidFill>
                <a:srgbClr val="000000"/>
              </a:solidFill>
              <a:latin typeface="Muli"/>
            </a:endParaRPr>
          </a:p>
          <a:p>
            <a:pPr algn="just">
              <a:lnSpc>
                <a:spcPts val="4200"/>
              </a:lnSpc>
            </a:pPr>
            <a:endParaRPr lang="en-US" sz="3000">
              <a:solidFill>
                <a:srgbClr val="000000"/>
              </a:solidFill>
              <a:latin typeface="Muli"/>
            </a:endParaRPr>
          </a:p>
        </p:txBody>
      </p:sp>
      <p:sp>
        <p:nvSpPr>
          <p:cNvPr id="7" name="Freeform 7"/>
          <p:cNvSpPr/>
          <p:nvPr/>
        </p:nvSpPr>
        <p:spPr>
          <a:xfrm>
            <a:off x="10789004" y="-10625184"/>
            <a:ext cx="15768684" cy="15768684"/>
          </a:xfrm>
          <a:custGeom>
            <a:avLst/>
            <a:gdLst/>
            <a:ahLst/>
            <a:cxnLst/>
            <a:rect l="l" t="t" r="r" b="b"/>
            <a:pathLst>
              <a:path w="15768684" h="15768684">
                <a:moveTo>
                  <a:pt x="0" y="0"/>
                </a:moveTo>
                <a:lnTo>
                  <a:pt x="15768685" y="0"/>
                </a:lnTo>
                <a:lnTo>
                  <a:pt x="15768685" y="15768684"/>
                </a:lnTo>
                <a:lnTo>
                  <a:pt x="0" y="15768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5988349" y="5345435"/>
            <a:ext cx="15768684" cy="15768684"/>
          </a:xfrm>
          <a:custGeom>
            <a:avLst/>
            <a:gdLst/>
            <a:ahLst/>
            <a:cxnLst/>
            <a:rect l="l" t="t" r="r" b="b"/>
            <a:pathLst>
              <a:path w="15768684" h="15768684">
                <a:moveTo>
                  <a:pt x="0" y="0"/>
                </a:moveTo>
                <a:lnTo>
                  <a:pt x="15768684" y="0"/>
                </a:lnTo>
                <a:lnTo>
                  <a:pt x="15768684" y="15768684"/>
                </a:lnTo>
                <a:lnTo>
                  <a:pt x="0" y="15768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276350"/>
            <a:ext cx="8115300" cy="1713184"/>
            <a:chOff x="0" y="0"/>
            <a:chExt cx="10820400" cy="2284246"/>
          </a:xfrm>
        </p:grpSpPr>
        <p:sp>
          <p:nvSpPr>
            <p:cNvPr id="3" name="TextBox 3"/>
            <p:cNvSpPr txBox="1"/>
            <p:nvPr/>
          </p:nvSpPr>
          <p:spPr>
            <a:xfrm>
              <a:off x="0" y="9599"/>
              <a:ext cx="10820400" cy="1387475"/>
            </a:xfrm>
            <a:prstGeom prst="rect">
              <a:avLst/>
            </a:prstGeom>
          </p:spPr>
          <p:txBody>
            <a:bodyPr lIns="0" tIns="0" rIns="0" bIns="0" rtlCol="0" anchor="t">
              <a:spAutoFit/>
            </a:bodyPr>
            <a:lstStyle/>
            <a:p>
              <a:pPr>
                <a:lnSpc>
                  <a:spcPts val="8280"/>
                </a:lnSpc>
              </a:pPr>
              <a:r>
                <a:rPr lang="en-US" sz="6900">
                  <a:solidFill>
                    <a:srgbClr val="000000"/>
                  </a:solidFill>
                  <a:latin typeface="Muli Bold"/>
                </a:rPr>
                <a:t>Kết luận</a:t>
              </a:r>
            </a:p>
          </p:txBody>
        </p:sp>
        <p:sp>
          <p:nvSpPr>
            <p:cNvPr id="4" name="TextBox 4"/>
            <p:cNvSpPr txBox="1"/>
            <p:nvPr/>
          </p:nvSpPr>
          <p:spPr>
            <a:xfrm>
              <a:off x="0" y="1757570"/>
              <a:ext cx="10820400" cy="426932"/>
            </a:xfrm>
            <a:prstGeom prst="rect">
              <a:avLst/>
            </a:prstGeom>
          </p:spPr>
          <p:txBody>
            <a:bodyPr lIns="0" tIns="0" rIns="0" bIns="0" rtlCol="0" anchor="t">
              <a:spAutoFit/>
            </a:bodyPr>
            <a:lstStyle/>
            <a:p>
              <a:pPr>
                <a:lnSpc>
                  <a:spcPts val="2567"/>
                </a:lnSpc>
              </a:pPr>
              <a:endParaRPr/>
            </a:p>
          </p:txBody>
        </p:sp>
      </p:grpSp>
      <p:sp>
        <p:nvSpPr>
          <p:cNvPr id="5" name="TextBox 5"/>
          <p:cNvSpPr txBox="1"/>
          <p:nvPr/>
        </p:nvSpPr>
        <p:spPr>
          <a:xfrm>
            <a:off x="1237552" y="2594527"/>
            <a:ext cx="2115247" cy="495905"/>
          </a:xfrm>
          <a:prstGeom prst="rect">
            <a:avLst/>
          </a:prstGeom>
        </p:spPr>
        <p:txBody>
          <a:bodyPr wrap="square" lIns="0" tIns="0" rIns="0" bIns="0" rtlCol="0" anchor="t">
            <a:spAutoFit/>
          </a:bodyPr>
          <a:lstStyle/>
          <a:p>
            <a:pPr algn="ctr">
              <a:lnSpc>
                <a:spcPts val="4200"/>
              </a:lnSpc>
              <a:spcBef>
                <a:spcPct val="0"/>
              </a:spcBef>
            </a:pPr>
            <a:r>
              <a:rPr lang="en-US" sz="3000">
                <a:solidFill>
                  <a:srgbClr val="000000"/>
                </a:solidFill>
                <a:latin typeface="Muli"/>
              </a:rPr>
              <a:t>b. Hạn chế</a:t>
            </a:r>
          </a:p>
        </p:txBody>
      </p:sp>
      <p:sp>
        <p:nvSpPr>
          <p:cNvPr id="6" name="TextBox 6"/>
          <p:cNvSpPr txBox="1"/>
          <p:nvPr/>
        </p:nvSpPr>
        <p:spPr>
          <a:xfrm>
            <a:off x="1237553" y="3528988"/>
            <a:ext cx="11057431" cy="26479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Muli"/>
              </a:rPr>
              <a:t>Dữ liệu huấn luyện còn ít</a:t>
            </a:r>
          </a:p>
          <a:p>
            <a:pPr marL="647700" lvl="1" indent="-323850" algn="just">
              <a:lnSpc>
                <a:spcPts val="4200"/>
              </a:lnSpc>
              <a:buFont typeface="Arial"/>
              <a:buChar char="•"/>
            </a:pPr>
            <a:r>
              <a:rPr lang="en-US" sz="3000">
                <a:solidFill>
                  <a:srgbClr val="000000"/>
                </a:solidFill>
                <a:latin typeface="Muli"/>
              </a:rPr>
              <a:t>Chỉ mới hỗ trợ hội thoại text.</a:t>
            </a:r>
          </a:p>
          <a:p>
            <a:pPr marL="647700" lvl="1" indent="-323850" algn="just">
              <a:lnSpc>
                <a:spcPts val="4200"/>
              </a:lnSpc>
              <a:buFont typeface="Arial"/>
              <a:buChar char="•"/>
            </a:pPr>
            <a:r>
              <a:rPr lang="en-US" sz="3000">
                <a:solidFill>
                  <a:srgbClr val="000000"/>
                </a:solidFill>
                <a:latin typeface="Muli"/>
              </a:rPr>
              <a:t>Chưa có khả năng trả lời các câu hỏi phức tạp.</a:t>
            </a:r>
          </a:p>
          <a:p>
            <a:pPr algn="just">
              <a:lnSpc>
                <a:spcPts val="4200"/>
              </a:lnSpc>
            </a:pPr>
            <a:endParaRPr lang="en-US" sz="3000">
              <a:solidFill>
                <a:srgbClr val="000000"/>
              </a:solidFill>
              <a:latin typeface="Muli"/>
            </a:endParaRPr>
          </a:p>
          <a:p>
            <a:pPr algn="just">
              <a:lnSpc>
                <a:spcPts val="4200"/>
              </a:lnSpc>
            </a:pPr>
            <a:endParaRPr lang="en-US" sz="3000">
              <a:solidFill>
                <a:srgbClr val="000000"/>
              </a:solidFill>
              <a:latin typeface="Muli"/>
            </a:endParaRPr>
          </a:p>
        </p:txBody>
      </p:sp>
      <p:sp>
        <p:nvSpPr>
          <p:cNvPr id="7" name="Freeform 7"/>
          <p:cNvSpPr/>
          <p:nvPr/>
        </p:nvSpPr>
        <p:spPr>
          <a:xfrm>
            <a:off x="10789004" y="-10625184"/>
            <a:ext cx="15768684" cy="15768684"/>
          </a:xfrm>
          <a:custGeom>
            <a:avLst/>
            <a:gdLst/>
            <a:ahLst/>
            <a:cxnLst/>
            <a:rect l="l" t="t" r="r" b="b"/>
            <a:pathLst>
              <a:path w="15768684" h="15768684">
                <a:moveTo>
                  <a:pt x="0" y="0"/>
                </a:moveTo>
                <a:lnTo>
                  <a:pt x="15768685" y="0"/>
                </a:lnTo>
                <a:lnTo>
                  <a:pt x="15768685" y="15768684"/>
                </a:lnTo>
                <a:lnTo>
                  <a:pt x="0" y="15768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5988349" y="5345435"/>
            <a:ext cx="15768684" cy="15768684"/>
          </a:xfrm>
          <a:custGeom>
            <a:avLst/>
            <a:gdLst/>
            <a:ahLst/>
            <a:cxnLst/>
            <a:rect l="l" t="t" r="r" b="b"/>
            <a:pathLst>
              <a:path w="15768684" h="15768684">
                <a:moveTo>
                  <a:pt x="0" y="0"/>
                </a:moveTo>
                <a:lnTo>
                  <a:pt x="15768684" y="0"/>
                </a:lnTo>
                <a:lnTo>
                  <a:pt x="15768684" y="15768684"/>
                </a:lnTo>
                <a:lnTo>
                  <a:pt x="0" y="15768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276350"/>
            <a:ext cx="8115300" cy="1713184"/>
            <a:chOff x="0" y="0"/>
            <a:chExt cx="10820400" cy="2284246"/>
          </a:xfrm>
        </p:grpSpPr>
        <p:sp>
          <p:nvSpPr>
            <p:cNvPr id="3" name="TextBox 3"/>
            <p:cNvSpPr txBox="1"/>
            <p:nvPr/>
          </p:nvSpPr>
          <p:spPr>
            <a:xfrm>
              <a:off x="0" y="9599"/>
              <a:ext cx="10820400" cy="1387475"/>
            </a:xfrm>
            <a:prstGeom prst="rect">
              <a:avLst/>
            </a:prstGeom>
          </p:spPr>
          <p:txBody>
            <a:bodyPr lIns="0" tIns="0" rIns="0" bIns="0" rtlCol="0" anchor="t">
              <a:spAutoFit/>
            </a:bodyPr>
            <a:lstStyle/>
            <a:p>
              <a:pPr>
                <a:lnSpc>
                  <a:spcPts val="8280"/>
                </a:lnSpc>
              </a:pPr>
              <a:r>
                <a:rPr lang="en-US" sz="6900">
                  <a:solidFill>
                    <a:srgbClr val="000000"/>
                  </a:solidFill>
                  <a:latin typeface="Muli Bold"/>
                </a:rPr>
                <a:t>Kết luận</a:t>
              </a:r>
            </a:p>
          </p:txBody>
        </p:sp>
        <p:sp>
          <p:nvSpPr>
            <p:cNvPr id="4" name="TextBox 4"/>
            <p:cNvSpPr txBox="1"/>
            <p:nvPr/>
          </p:nvSpPr>
          <p:spPr>
            <a:xfrm>
              <a:off x="0" y="1757570"/>
              <a:ext cx="10820400" cy="426932"/>
            </a:xfrm>
            <a:prstGeom prst="rect">
              <a:avLst/>
            </a:prstGeom>
          </p:spPr>
          <p:txBody>
            <a:bodyPr lIns="0" tIns="0" rIns="0" bIns="0" rtlCol="0" anchor="t">
              <a:spAutoFit/>
            </a:bodyPr>
            <a:lstStyle/>
            <a:p>
              <a:pPr>
                <a:lnSpc>
                  <a:spcPts val="2567"/>
                </a:lnSpc>
              </a:pPr>
              <a:endParaRPr/>
            </a:p>
          </p:txBody>
        </p:sp>
      </p:grpSp>
      <p:sp>
        <p:nvSpPr>
          <p:cNvPr id="5" name="TextBox 5"/>
          <p:cNvSpPr txBox="1"/>
          <p:nvPr/>
        </p:nvSpPr>
        <p:spPr>
          <a:xfrm>
            <a:off x="1028700" y="2594527"/>
            <a:ext cx="3467100" cy="495905"/>
          </a:xfrm>
          <a:prstGeom prst="rect">
            <a:avLst/>
          </a:prstGeom>
        </p:spPr>
        <p:txBody>
          <a:bodyPr wrap="square" lIns="0" tIns="0" rIns="0" bIns="0" rtlCol="0" anchor="t">
            <a:spAutoFit/>
          </a:bodyPr>
          <a:lstStyle/>
          <a:p>
            <a:pPr algn="ctr">
              <a:lnSpc>
                <a:spcPts val="4200"/>
              </a:lnSpc>
              <a:spcBef>
                <a:spcPct val="0"/>
              </a:spcBef>
            </a:pPr>
            <a:r>
              <a:rPr lang="en-US" sz="3000">
                <a:solidFill>
                  <a:srgbClr val="000000"/>
                </a:solidFill>
                <a:latin typeface="Muli"/>
              </a:rPr>
              <a:t>c. Hướng phát triển</a:t>
            </a:r>
          </a:p>
        </p:txBody>
      </p:sp>
      <p:sp>
        <p:nvSpPr>
          <p:cNvPr id="6" name="TextBox 6"/>
          <p:cNvSpPr txBox="1"/>
          <p:nvPr/>
        </p:nvSpPr>
        <p:spPr>
          <a:xfrm>
            <a:off x="1237553" y="3528988"/>
            <a:ext cx="16021747" cy="26479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Muli"/>
              </a:rPr>
              <a:t>Bổ sung thêm dữ liệu để đa dạng hóa các câu trả lời ngẫu nhiên theo các ý định.</a:t>
            </a:r>
          </a:p>
          <a:p>
            <a:pPr marL="647700" lvl="1" indent="-323850" algn="just">
              <a:lnSpc>
                <a:spcPts val="4200"/>
              </a:lnSpc>
              <a:buFont typeface="Arial"/>
              <a:buChar char="•"/>
            </a:pPr>
            <a:r>
              <a:rPr lang="en-US" sz="3000">
                <a:solidFill>
                  <a:srgbClr val="000000"/>
                </a:solidFill>
                <a:latin typeface="Muli"/>
              </a:rPr>
              <a:t>Xây dựng bot có khả năng trả lời các câu hỏi phức tạp hơn</a:t>
            </a:r>
          </a:p>
          <a:p>
            <a:pPr algn="just">
              <a:lnSpc>
                <a:spcPts val="4200"/>
              </a:lnSpc>
            </a:pPr>
            <a:endParaRPr lang="en-US" sz="3000">
              <a:solidFill>
                <a:srgbClr val="000000"/>
              </a:solidFill>
              <a:latin typeface="Muli"/>
            </a:endParaRPr>
          </a:p>
          <a:p>
            <a:pPr algn="just">
              <a:lnSpc>
                <a:spcPts val="4200"/>
              </a:lnSpc>
            </a:pPr>
            <a:endParaRPr lang="en-US" sz="3000">
              <a:solidFill>
                <a:srgbClr val="000000"/>
              </a:solidFill>
              <a:latin typeface="Muli"/>
            </a:endParaRPr>
          </a:p>
          <a:p>
            <a:pPr algn="just">
              <a:lnSpc>
                <a:spcPts val="4200"/>
              </a:lnSpc>
            </a:pPr>
            <a:endParaRPr lang="en-US" sz="3000">
              <a:solidFill>
                <a:srgbClr val="000000"/>
              </a:solidFill>
              <a:latin typeface="Muli"/>
            </a:endParaRPr>
          </a:p>
        </p:txBody>
      </p:sp>
      <p:sp>
        <p:nvSpPr>
          <p:cNvPr id="7" name="Freeform 7"/>
          <p:cNvSpPr/>
          <p:nvPr/>
        </p:nvSpPr>
        <p:spPr>
          <a:xfrm>
            <a:off x="10789004" y="-10625184"/>
            <a:ext cx="15768684" cy="15768684"/>
          </a:xfrm>
          <a:custGeom>
            <a:avLst/>
            <a:gdLst/>
            <a:ahLst/>
            <a:cxnLst/>
            <a:rect l="l" t="t" r="r" b="b"/>
            <a:pathLst>
              <a:path w="15768684" h="15768684">
                <a:moveTo>
                  <a:pt x="0" y="0"/>
                </a:moveTo>
                <a:lnTo>
                  <a:pt x="15768685" y="0"/>
                </a:lnTo>
                <a:lnTo>
                  <a:pt x="15768685" y="15768684"/>
                </a:lnTo>
                <a:lnTo>
                  <a:pt x="0" y="15768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5988349" y="5345435"/>
            <a:ext cx="15768684" cy="15768684"/>
          </a:xfrm>
          <a:custGeom>
            <a:avLst/>
            <a:gdLst/>
            <a:ahLst/>
            <a:cxnLst/>
            <a:rect l="l" t="t" r="r" b="b"/>
            <a:pathLst>
              <a:path w="15768684" h="15768684">
                <a:moveTo>
                  <a:pt x="0" y="0"/>
                </a:moveTo>
                <a:lnTo>
                  <a:pt x="15768684" y="0"/>
                </a:lnTo>
                <a:lnTo>
                  <a:pt x="15768684" y="15768684"/>
                </a:lnTo>
                <a:lnTo>
                  <a:pt x="0" y="15768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842266"/>
            <a:ext cx="7105102" cy="1884634"/>
            <a:chOff x="0" y="0"/>
            <a:chExt cx="9473470" cy="2512846"/>
          </a:xfrm>
        </p:grpSpPr>
        <p:sp>
          <p:nvSpPr>
            <p:cNvPr id="3" name="TextBox 3"/>
            <p:cNvSpPr txBox="1"/>
            <p:nvPr/>
          </p:nvSpPr>
          <p:spPr>
            <a:xfrm>
              <a:off x="0" y="-9451"/>
              <a:ext cx="9473470" cy="1635125"/>
            </a:xfrm>
            <a:prstGeom prst="rect">
              <a:avLst/>
            </a:prstGeom>
          </p:spPr>
          <p:txBody>
            <a:bodyPr lIns="0" tIns="0" rIns="0" bIns="0" rtlCol="0" anchor="t">
              <a:spAutoFit/>
            </a:bodyPr>
            <a:lstStyle/>
            <a:p>
              <a:pPr>
                <a:lnSpc>
                  <a:spcPts val="9600"/>
                </a:lnSpc>
              </a:pPr>
              <a:r>
                <a:rPr lang="en-US" sz="8000">
                  <a:solidFill>
                    <a:srgbClr val="81D1E0"/>
                  </a:solidFill>
                  <a:latin typeface="Muli Ultra-Bold"/>
                </a:rPr>
                <a:t>DEMO</a:t>
              </a:r>
            </a:p>
          </p:txBody>
        </p:sp>
        <p:sp>
          <p:nvSpPr>
            <p:cNvPr id="4" name="TextBox 4"/>
            <p:cNvSpPr txBox="1"/>
            <p:nvPr/>
          </p:nvSpPr>
          <p:spPr>
            <a:xfrm>
              <a:off x="0" y="1986170"/>
              <a:ext cx="9473470" cy="426932"/>
            </a:xfrm>
            <a:prstGeom prst="rect">
              <a:avLst/>
            </a:prstGeom>
          </p:spPr>
          <p:txBody>
            <a:bodyPr lIns="0" tIns="0" rIns="0" bIns="0" rtlCol="0" anchor="t">
              <a:spAutoFit/>
            </a:bodyPr>
            <a:lstStyle/>
            <a:p>
              <a:pPr>
                <a:lnSpc>
                  <a:spcPts val="2567"/>
                </a:lnSpc>
              </a:pPr>
              <a:endParaRPr/>
            </a:p>
          </p:txBody>
        </p:sp>
      </p:grpSp>
      <p:sp>
        <p:nvSpPr>
          <p:cNvPr id="5" name="Freeform 5"/>
          <p:cNvSpPr/>
          <p:nvPr/>
        </p:nvSpPr>
        <p:spPr>
          <a:xfrm>
            <a:off x="14854480" y="5320072"/>
            <a:ext cx="997569" cy="1406829"/>
          </a:xfrm>
          <a:custGeom>
            <a:avLst/>
            <a:gdLst/>
            <a:ahLst/>
            <a:cxnLst/>
            <a:rect l="l" t="t" r="r" b="b"/>
            <a:pathLst>
              <a:path w="997569" h="1406829">
                <a:moveTo>
                  <a:pt x="0" y="0"/>
                </a:moveTo>
                <a:lnTo>
                  <a:pt x="997569" y="0"/>
                </a:lnTo>
                <a:lnTo>
                  <a:pt x="997569" y="1406828"/>
                </a:lnTo>
                <a:lnTo>
                  <a:pt x="0" y="14068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158388" y="5320072"/>
            <a:ext cx="1130579" cy="1406829"/>
          </a:xfrm>
          <a:custGeom>
            <a:avLst/>
            <a:gdLst/>
            <a:ahLst/>
            <a:cxnLst/>
            <a:rect l="l" t="t" r="r" b="b"/>
            <a:pathLst>
              <a:path w="1130579" h="1406829">
                <a:moveTo>
                  <a:pt x="0" y="0"/>
                </a:moveTo>
                <a:lnTo>
                  <a:pt x="1130578" y="0"/>
                </a:lnTo>
                <a:lnTo>
                  <a:pt x="1130578" y="1406828"/>
                </a:lnTo>
                <a:lnTo>
                  <a:pt x="0" y="1406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1805050" y="5320072"/>
            <a:ext cx="787824" cy="1406829"/>
          </a:xfrm>
          <a:custGeom>
            <a:avLst/>
            <a:gdLst/>
            <a:ahLst/>
            <a:cxnLst/>
            <a:rect l="l" t="t" r="r" b="b"/>
            <a:pathLst>
              <a:path w="787824" h="1406829">
                <a:moveTo>
                  <a:pt x="0" y="0"/>
                </a:moveTo>
                <a:lnTo>
                  <a:pt x="787824" y="0"/>
                </a:lnTo>
                <a:lnTo>
                  <a:pt x="787824" y="1406828"/>
                </a:lnTo>
                <a:lnTo>
                  <a:pt x="0" y="1406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357071" y="5320072"/>
            <a:ext cx="882465" cy="1406829"/>
          </a:xfrm>
          <a:custGeom>
            <a:avLst/>
            <a:gdLst/>
            <a:ahLst/>
            <a:cxnLst/>
            <a:rect l="l" t="t" r="r" b="b"/>
            <a:pathLst>
              <a:path w="882465" h="1406829">
                <a:moveTo>
                  <a:pt x="0" y="0"/>
                </a:moveTo>
                <a:lnTo>
                  <a:pt x="882465" y="0"/>
                </a:lnTo>
                <a:lnTo>
                  <a:pt x="882465" y="1406828"/>
                </a:lnTo>
                <a:lnTo>
                  <a:pt x="0" y="14068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8993501" y="5320072"/>
            <a:ext cx="798055" cy="1406829"/>
          </a:xfrm>
          <a:custGeom>
            <a:avLst/>
            <a:gdLst/>
            <a:ahLst/>
            <a:cxnLst/>
            <a:rect l="l" t="t" r="r" b="b"/>
            <a:pathLst>
              <a:path w="798055" h="1406829">
                <a:moveTo>
                  <a:pt x="0" y="0"/>
                </a:moveTo>
                <a:lnTo>
                  <a:pt x="798056" y="0"/>
                </a:lnTo>
                <a:lnTo>
                  <a:pt x="798056" y="1406828"/>
                </a:lnTo>
                <a:lnTo>
                  <a:pt x="0" y="14068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13395293" y="1981879"/>
            <a:ext cx="1317303" cy="1406829"/>
          </a:xfrm>
          <a:custGeom>
            <a:avLst/>
            <a:gdLst/>
            <a:ahLst/>
            <a:cxnLst/>
            <a:rect l="l" t="t" r="r" b="b"/>
            <a:pathLst>
              <a:path w="1317303" h="1406829">
                <a:moveTo>
                  <a:pt x="0" y="0"/>
                </a:moveTo>
                <a:lnTo>
                  <a:pt x="1317303" y="0"/>
                </a:lnTo>
                <a:lnTo>
                  <a:pt x="1317303" y="1406828"/>
                </a:lnTo>
                <a:lnTo>
                  <a:pt x="0" y="14068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15060121" y="1981879"/>
            <a:ext cx="1089653" cy="1406829"/>
          </a:xfrm>
          <a:custGeom>
            <a:avLst/>
            <a:gdLst/>
            <a:ahLst/>
            <a:cxnLst/>
            <a:rect l="l" t="t" r="r" b="b"/>
            <a:pathLst>
              <a:path w="1089653" h="1406829">
                <a:moveTo>
                  <a:pt x="0" y="0"/>
                </a:moveTo>
                <a:lnTo>
                  <a:pt x="1089652" y="0"/>
                </a:lnTo>
                <a:lnTo>
                  <a:pt x="1089652" y="1406828"/>
                </a:lnTo>
                <a:lnTo>
                  <a:pt x="0" y="140682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Freeform 12"/>
          <p:cNvSpPr/>
          <p:nvPr/>
        </p:nvSpPr>
        <p:spPr>
          <a:xfrm>
            <a:off x="8695777" y="2411601"/>
            <a:ext cx="1406829" cy="977106"/>
          </a:xfrm>
          <a:custGeom>
            <a:avLst/>
            <a:gdLst/>
            <a:ahLst/>
            <a:cxnLst/>
            <a:rect l="l" t="t" r="r" b="b"/>
            <a:pathLst>
              <a:path w="1406829" h="977106">
                <a:moveTo>
                  <a:pt x="0" y="0"/>
                </a:moveTo>
                <a:lnTo>
                  <a:pt x="1406829" y="0"/>
                </a:lnTo>
                <a:lnTo>
                  <a:pt x="1406829" y="977106"/>
                </a:lnTo>
                <a:lnTo>
                  <a:pt x="0" y="97710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3" name="Freeform 13"/>
          <p:cNvSpPr/>
          <p:nvPr/>
        </p:nvSpPr>
        <p:spPr>
          <a:xfrm>
            <a:off x="10517447" y="1777612"/>
            <a:ext cx="940294" cy="1611095"/>
          </a:xfrm>
          <a:custGeom>
            <a:avLst/>
            <a:gdLst/>
            <a:ahLst/>
            <a:cxnLst/>
            <a:rect l="l" t="t" r="r" b="b"/>
            <a:pathLst>
              <a:path w="940294" h="1611095">
                <a:moveTo>
                  <a:pt x="0" y="0"/>
                </a:moveTo>
                <a:lnTo>
                  <a:pt x="940294" y="0"/>
                </a:lnTo>
                <a:lnTo>
                  <a:pt x="940294" y="1611095"/>
                </a:lnTo>
                <a:lnTo>
                  <a:pt x="0" y="161109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4" name="Freeform 14"/>
          <p:cNvSpPr/>
          <p:nvPr/>
        </p:nvSpPr>
        <p:spPr>
          <a:xfrm>
            <a:off x="11948852" y="1981879"/>
            <a:ext cx="1171504" cy="1406829"/>
          </a:xfrm>
          <a:custGeom>
            <a:avLst/>
            <a:gdLst/>
            <a:ahLst/>
            <a:cxnLst/>
            <a:rect l="l" t="t" r="r" b="b"/>
            <a:pathLst>
              <a:path w="1171504" h="1406829">
                <a:moveTo>
                  <a:pt x="0" y="0"/>
                </a:moveTo>
                <a:lnTo>
                  <a:pt x="1171504" y="0"/>
                </a:lnTo>
                <a:lnTo>
                  <a:pt x="1171504" y="1406828"/>
                </a:lnTo>
                <a:lnTo>
                  <a:pt x="0" y="140682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5" name="Freeform 15"/>
          <p:cNvSpPr/>
          <p:nvPr/>
        </p:nvSpPr>
        <p:spPr>
          <a:xfrm>
            <a:off x="15052214" y="3725968"/>
            <a:ext cx="1097559" cy="1368838"/>
          </a:xfrm>
          <a:custGeom>
            <a:avLst/>
            <a:gdLst/>
            <a:ahLst/>
            <a:cxnLst/>
            <a:rect l="l" t="t" r="r" b="b"/>
            <a:pathLst>
              <a:path w="1097559" h="1368838">
                <a:moveTo>
                  <a:pt x="0" y="0"/>
                </a:moveTo>
                <a:lnTo>
                  <a:pt x="1097559" y="0"/>
                </a:lnTo>
                <a:lnTo>
                  <a:pt x="1097559" y="1368838"/>
                </a:lnTo>
                <a:lnTo>
                  <a:pt x="0" y="136883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6" name="Freeform 16"/>
          <p:cNvSpPr/>
          <p:nvPr/>
        </p:nvSpPr>
        <p:spPr>
          <a:xfrm>
            <a:off x="10413682" y="3940005"/>
            <a:ext cx="1368838" cy="940765"/>
          </a:xfrm>
          <a:custGeom>
            <a:avLst/>
            <a:gdLst/>
            <a:ahLst/>
            <a:cxnLst/>
            <a:rect l="l" t="t" r="r" b="b"/>
            <a:pathLst>
              <a:path w="1368838" h="940765">
                <a:moveTo>
                  <a:pt x="0" y="0"/>
                </a:moveTo>
                <a:lnTo>
                  <a:pt x="1368838" y="0"/>
                </a:lnTo>
                <a:lnTo>
                  <a:pt x="1368838" y="940765"/>
                </a:lnTo>
                <a:lnTo>
                  <a:pt x="0" y="94076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7" name="Freeform 17"/>
          <p:cNvSpPr/>
          <p:nvPr/>
        </p:nvSpPr>
        <p:spPr>
          <a:xfrm>
            <a:off x="13849490" y="3725968"/>
            <a:ext cx="853657" cy="1368838"/>
          </a:xfrm>
          <a:custGeom>
            <a:avLst/>
            <a:gdLst/>
            <a:ahLst/>
            <a:cxnLst/>
            <a:rect l="l" t="t" r="r" b="b"/>
            <a:pathLst>
              <a:path w="853657" h="1368838">
                <a:moveTo>
                  <a:pt x="0" y="0"/>
                </a:moveTo>
                <a:lnTo>
                  <a:pt x="853658" y="0"/>
                </a:lnTo>
                <a:lnTo>
                  <a:pt x="853658" y="1368838"/>
                </a:lnTo>
                <a:lnTo>
                  <a:pt x="0" y="1368838"/>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8" name="Freeform 18"/>
          <p:cNvSpPr/>
          <p:nvPr/>
        </p:nvSpPr>
        <p:spPr>
          <a:xfrm>
            <a:off x="8695777" y="3864096"/>
            <a:ext cx="1368838" cy="1092582"/>
          </a:xfrm>
          <a:custGeom>
            <a:avLst/>
            <a:gdLst/>
            <a:ahLst/>
            <a:cxnLst/>
            <a:rect l="l" t="t" r="r" b="b"/>
            <a:pathLst>
              <a:path w="1368838" h="1092582">
                <a:moveTo>
                  <a:pt x="0" y="0"/>
                </a:moveTo>
                <a:lnTo>
                  <a:pt x="1368838" y="0"/>
                </a:lnTo>
                <a:lnTo>
                  <a:pt x="1368838" y="1092582"/>
                </a:lnTo>
                <a:lnTo>
                  <a:pt x="0" y="109258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19" name="Freeform 19"/>
          <p:cNvSpPr/>
          <p:nvPr/>
        </p:nvSpPr>
        <p:spPr>
          <a:xfrm>
            <a:off x="12131586" y="3836720"/>
            <a:ext cx="1368838" cy="1147335"/>
          </a:xfrm>
          <a:custGeom>
            <a:avLst/>
            <a:gdLst/>
            <a:ahLst/>
            <a:cxnLst/>
            <a:rect l="l" t="t" r="r" b="b"/>
            <a:pathLst>
              <a:path w="1368838" h="1147335">
                <a:moveTo>
                  <a:pt x="0" y="0"/>
                </a:moveTo>
                <a:lnTo>
                  <a:pt x="1368838" y="0"/>
                </a:lnTo>
                <a:lnTo>
                  <a:pt x="1368838" y="1147335"/>
                </a:lnTo>
                <a:lnTo>
                  <a:pt x="0" y="114733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20" name="Freeform 20"/>
          <p:cNvSpPr/>
          <p:nvPr/>
        </p:nvSpPr>
        <p:spPr>
          <a:xfrm>
            <a:off x="8563485" y="7117649"/>
            <a:ext cx="1179178" cy="1406829"/>
          </a:xfrm>
          <a:custGeom>
            <a:avLst/>
            <a:gdLst/>
            <a:ahLst/>
            <a:cxnLst/>
            <a:rect l="l" t="t" r="r" b="b"/>
            <a:pathLst>
              <a:path w="1179178" h="1406829">
                <a:moveTo>
                  <a:pt x="0" y="0"/>
                </a:moveTo>
                <a:lnTo>
                  <a:pt x="1179178" y="0"/>
                </a:lnTo>
                <a:lnTo>
                  <a:pt x="1179178" y="1406829"/>
                </a:lnTo>
                <a:lnTo>
                  <a:pt x="0" y="140682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21" name="Freeform 21"/>
          <p:cNvSpPr/>
          <p:nvPr/>
        </p:nvSpPr>
        <p:spPr>
          <a:xfrm>
            <a:off x="11915038" y="7117649"/>
            <a:ext cx="1209873" cy="1406829"/>
          </a:xfrm>
          <a:custGeom>
            <a:avLst/>
            <a:gdLst/>
            <a:ahLst/>
            <a:cxnLst/>
            <a:rect l="l" t="t" r="r" b="b"/>
            <a:pathLst>
              <a:path w="1209873" h="1406829">
                <a:moveTo>
                  <a:pt x="0" y="0"/>
                </a:moveTo>
                <a:lnTo>
                  <a:pt x="1209873" y="0"/>
                </a:lnTo>
                <a:lnTo>
                  <a:pt x="1209873" y="1406829"/>
                </a:lnTo>
                <a:lnTo>
                  <a:pt x="0" y="1406829"/>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22" name="Freeform 22"/>
          <p:cNvSpPr/>
          <p:nvPr/>
        </p:nvSpPr>
        <p:spPr>
          <a:xfrm>
            <a:off x="13507684" y="7117649"/>
            <a:ext cx="1330092" cy="1406829"/>
          </a:xfrm>
          <a:custGeom>
            <a:avLst/>
            <a:gdLst/>
            <a:ahLst/>
            <a:cxnLst/>
            <a:rect l="l" t="t" r="r" b="b"/>
            <a:pathLst>
              <a:path w="1330092" h="1406829">
                <a:moveTo>
                  <a:pt x="0" y="0"/>
                </a:moveTo>
                <a:lnTo>
                  <a:pt x="1330092" y="0"/>
                </a:lnTo>
                <a:lnTo>
                  <a:pt x="1330092" y="1406829"/>
                </a:lnTo>
                <a:lnTo>
                  <a:pt x="0" y="1406829"/>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sp>
        <p:nvSpPr>
          <p:cNvPr id="23" name="Freeform 23"/>
          <p:cNvSpPr/>
          <p:nvPr/>
        </p:nvSpPr>
        <p:spPr>
          <a:xfrm>
            <a:off x="10125436" y="7172644"/>
            <a:ext cx="1406829" cy="1296840"/>
          </a:xfrm>
          <a:custGeom>
            <a:avLst/>
            <a:gdLst/>
            <a:ahLst/>
            <a:cxnLst/>
            <a:rect l="l" t="t" r="r" b="b"/>
            <a:pathLst>
              <a:path w="1406829" h="1296840">
                <a:moveTo>
                  <a:pt x="0" y="0"/>
                </a:moveTo>
                <a:lnTo>
                  <a:pt x="1406829" y="0"/>
                </a:lnTo>
                <a:lnTo>
                  <a:pt x="1406829" y="1296840"/>
                </a:lnTo>
                <a:lnTo>
                  <a:pt x="0" y="1296840"/>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US"/>
          </a:p>
        </p:txBody>
      </p:sp>
      <p:sp>
        <p:nvSpPr>
          <p:cNvPr id="24" name="Freeform 24"/>
          <p:cNvSpPr/>
          <p:nvPr/>
        </p:nvSpPr>
        <p:spPr>
          <a:xfrm>
            <a:off x="15220549" y="7117649"/>
            <a:ext cx="1061516" cy="1406829"/>
          </a:xfrm>
          <a:custGeom>
            <a:avLst/>
            <a:gdLst/>
            <a:ahLst/>
            <a:cxnLst/>
            <a:rect l="l" t="t" r="r" b="b"/>
            <a:pathLst>
              <a:path w="1061516" h="1406829">
                <a:moveTo>
                  <a:pt x="0" y="0"/>
                </a:moveTo>
                <a:lnTo>
                  <a:pt x="1061516" y="0"/>
                </a:lnTo>
                <a:lnTo>
                  <a:pt x="1061516" y="1406829"/>
                </a:lnTo>
                <a:lnTo>
                  <a:pt x="0" y="1406829"/>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sp>
        <p:nvSpPr>
          <p:cNvPr id="25" name="Freeform 25"/>
          <p:cNvSpPr/>
          <p:nvPr/>
        </p:nvSpPr>
        <p:spPr>
          <a:xfrm>
            <a:off x="-5516927" y="-10673878"/>
            <a:ext cx="15768684" cy="15768684"/>
          </a:xfrm>
          <a:custGeom>
            <a:avLst/>
            <a:gdLst/>
            <a:ahLst/>
            <a:cxnLst/>
            <a:rect l="l" t="t" r="r" b="b"/>
            <a:pathLst>
              <a:path w="15768684" h="15768684">
                <a:moveTo>
                  <a:pt x="0" y="0"/>
                </a:moveTo>
                <a:lnTo>
                  <a:pt x="15768684" y="0"/>
                </a:lnTo>
                <a:lnTo>
                  <a:pt x="15768684" y="15768684"/>
                </a:lnTo>
                <a:lnTo>
                  <a:pt x="0" y="15768684"/>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139916"/>
            <a:ext cx="18382649" cy="11029589"/>
          </a:xfrm>
          <a:custGeom>
            <a:avLst/>
            <a:gdLst/>
            <a:ahLst/>
            <a:cxnLst/>
            <a:rect l="l" t="t" r="r" b="b"/>
            <a:pathLst>
              <a:path w="18382649" h="11029589">
                <a:moveTo>
                  <a:pt x="18382649" y="11029589"/>
                </a:moveTo>
                <a:lnTo>
                  <a:pt x="0" y="11029589"/>
                </a:lnTo>
                <a:lnTo>
                  <a:pt x="0" y="0"/>
                </a:lnTo>
                <a:lnTo>
                  <a:pt x="18382649" y="0"/>
                </a:lnTo>
                <a:lnTo>
                  <a:pt x="18382649" y="1102958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8263153" y="8554482"/>
            <a:ext cx="8996149" cy="0"/>
          </a:xfrm>
          <a:prstGeom prst="line">
            <a:avLst/>
          </a:prstGeom>
          <a:ln w="9525" cap="flat">
            <a:solidFill>
              <a:srgbClr val="FFFFFF"/>
            </a:solidFill>
            <a:prstDash val="solid"/>
            <a:headEnd type="none" w="sm" len="sm"/>
            <a:tailEnd type="none" w="sm" len="sm"/>
          </a:ln>
        </p:spPr>
        <p:txBody>
          <a:bodyPr/>
          <a:lstStyle/>
          <a:p>
            <a:endParaRPr lang="en-US"/>
          </a:p>
        </p:txBody>
      </p:sp>
      <p:sp>
        <p:nvSpPr>
          <p:cNvPr id="4" name="AutoShape 4"/>
          <p:cNvSpPr/>
          <p:nvPr/>
        </p:nvSpPr>
        <p:spPr>
          <a:xfrm>
            <a:off x="8211420" y="7580887"/>
            <a:ext cx="9047882" cy="0"/>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rot="1809">
            <a:off x="8211420" y="6609673"/>
            <a:ext cx="9047881" cy="0"/>
          </a:xfrm>
          <a:prstGeom prst="line">
            <a:avLst/>
          </a:prstGeom>
          <a:ln w="9525"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8211420" y="5633697"/>
            <a:ext cx="9047882" cy="0"/>
          </a:xfrm>
          <a:prstGeom prst="line">
            <a:avLst/>
          </a:prstGeom>
          <a:ln w="9525" cap="flat">
            <a:solidFill>
              <a:srgbClr val="FFFFFF"/>
            </a:solidFill>
            <a:prstDash val="solid"/>
            <a:headEnd type="none" w="sm" len="sm"/>
            <a:tailEnd type="none" w="sm" len="sm"/>
          </a:ln>
        </p:spPr>
        <p:txBody>
          <a:bodyPr/>
          <a:lstStyle/>
          <a:p>
            <a:endParaRPr lang="en-US"/>
          </a:p>
        </p:txBody>
      </p:sp>
      <p:sp>
        <p:nvSpPr>
          <p:cNvPr id="7" name="AutoShape 7"/>
          <p:cNvSpPr/>
          <p:nvPr/>
        </p:nvSpPr>
        <p:spPr>
          <a:xfrm rot="1809">
            <a:off x="8211420" y="4662483"/>
            <a:ext cx="9047881" cy="0"/>
          </a:xfrm>
          <a:prstGeom prst="line">
            <a:avLst/>
          </a:prstGeom>
          <a:ln w="9525" cap="flat">
            <a:solidFill>
              <a:srgbClr val="FFFFFF"/>
            </a:solidFill>
            <a:prstDash val="solid"/>
            <a:headEnd type="none" w="sm" len="sm"/>
            <a:tailEnd type="none" w="sm" len="sm"/>
          </a:ln>
        </p:spPr>
        <p:txBody>
          <a:bodyPr/>
          <a:lstStyle/>
          <a:p>
            <a:endParaRPr lang="en-US"/>
          </a:p>
        </p:txBody>
      </p:sp>
      <p:sp>
        <p:nvSpPr>
          <p:cNvPr id="8" name="AutoShape 8"/>
          <p:cNvSpPr/>
          <p:nvPr/>
        </p:nvSpPr>
        <p:spPr>
          <a:xfrm rot="1809">
            <a:off x="8211420" y="3688888"/>
            <a:ext cx="9047881"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AutoShape 9"/>
          <p:cNvSpPr/>
          <p:nvPr/>
        </p:nvSpPr>
        <p:spPr>
          <a:xfrm rot="1809">
            <a:off x="8211420" y="2715293"/>
            <a:ext cx="9047881" cy="0"/>
          </a:xfrm>
          <a:prstGeom prst="line">
            <a:avLst/>
          </a:prstGeom>
          <a:ln w="9525" cap="flat">
            <a:solidFill>
              <a:srgbClr val="FFFFFF"/>
            </a:solidFill>
            <a:prstDash val="solid"/>
            <a:headEnd type="none" w="sm" len="sm"/>
            <a:tailEnd type="none" w="sm" len="sm"/>
          </a:ln>
        </p:spPr>
        <p:txBody>
          <a:bodyPr/>
          <a:lstStyle/>
          <a:p>
            <a:endParaRPr lang="en-US"/>
          </a:p>
        </p:txBody>
      </p:sp>
      <p:sp>
        <p:nvSpPr>
          <p:cNvPr id="10" name="AutoShape 10"/>
          <p:cNvSpPr/>
          <p:nvPr/>
        </p:nvSpPr>
        <p:spPr>
          <a:xfrm>
            <a:off x="8263153" y="1739316"/>
            <a:ext cx="8996147" cy="0"/>
          </a:xfrm>
          <a:prstGeom prst="line">
            <a:avLst/>
          </a:prstGeom>
          <a:ln w="9525"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028700" y="1019175"/>
            <a:ext cx="5976239" cy="847725"/>
          </a:xfrm>
          <a:prstGeom prst="rect">
            <a:avLst/>
          </a:prstGeom>
        </p:spPr>
        <p:txBody>
          <a:bodyPr lIns="0" tIns="0" rIns="0" bIns="0" rtlCol="0" anchor="t">
            <a:spAutoFit/>
          </a:bodyPr>
          <a:lstStyle/>
          <a:p>
            <a:pPr marL="0" lvl="0" indent="0" algn="l">
              <a:lnSpc>
                <a:spcPts val="6600"/>
              </a:lnSpc>
              <a:spcBef>
                <a:spcPct val="0"/>
              </a:spcBef>
            </a:pPr>
            <a:r>
              <a:rPr lang="en-US" sz="5500">
                <a:solidFill>
                  <a:srgbClr val="FFFFFF"/>
                </a:solidFill>
                <a:latin typeface="Muli Ultra-Bold"/>
              </a:rPr>
              <a:t>Nội dung</a:t>
            </a:r>
          </a:p>
        </p:txBody>
      </p:sp>
      <p:sp>
        <p:nvSpPr>
          <p:cNvPr id="12" name="TextBox 12"/>
          <p:cNvSpPr txBox="1"/>
          <p:nvPr/>
        </p:nvSpPr>
        <p:spPr>
          <a:xfrm>
            <a:off x="8263153" y="971531"/>
            <a:ext cx="5703347" cy="514350"/>
          </a:xfrm>
          <a:prstGeom prst="rect">
            <a:avLst/>
          </a:prstGeom>
        </p:spPr>
        <p:txBody>
          <a:bodyPr lIns="0" tIns="0" rIns="0" bIns="0" rtlCol="0" anchor="t">
            <a:spAutoFit/>
          </a:bodyPr>
          <a:lstStyle/>
          <a:p>
            <a:pPr algn="l">
              <a:lnSpc>
                <a:spcPts val="4200"/>
              </a:lnSpc>
            </a:pPr>
            <a:r>
              <a:rPr lang="en-US" sz="3000">
                <a:solidFill>
                  <a:srgbClr val="FFFFFF"/>
                </a:solidFill>
                <a:latin typeface="Muli"/>
              </a:rPr>
              <a:t> Phát biểu bài toán</a:t>
            </a:r>
          </a:p>
        </p:txBody>
      </p:sp>
      <p:sp>
        <p:nvSpPr>
          <p:cNvPr id="13" name="TextBox 13"/>
          <p:cNvSpPr txBox="1"/>
          <p:nvPr/>
        </p:nvSpPr>
        <p:spPr>
          <a:xfrm>
            <a:off x="8263153" y="1943086"/>
            <a:ext cx="5703347" cy="514350"/>
          </a:xfrm>
          <a:prstGeom prst="rect">
            <a:avLst/>
          </a:prstGeom>
        </p:spPr>
        <p:txBody>
          <a:bodyPr lIns="0" tIns="0" rIns="0" bIns="0" rtlCol="0" anchor="t">
            <a:spAutoFit/>
          </a:bodyPr>
          <a:lstStyle/>
          <a:p>
            <a:pPr algn="l">
              <a:lnSpc>
                <a:spcPts val="4200"/>
              </a:lnSpc>
            </a:pPr>
            <a:r>
              <a:rPr lang="en-US" sz="3000">
                <a:solidFill>
                  <a:srgbClr val="FFFFFF"/>
                </a:solidFill>
                <a:latin typeface="Muli"/>
              </a:rPr>
              <a:t>Công cụ sử dụng</a:t>
            </a:r>
          </a:p>
        </p:txBody>
      </p:sp>
      <p:sp>
        <p:nvSpPr>
          <p:cNvPr id="14" name="TextBox 14"/>
          <p:cNvSpPr txBox="1"/>
          <p:nvPr/>
        </p:nvSpPr>
        <p:spPr>
          <a:xfrm>
            <a:off x="8263153" y="2914641"/>
            <a:ext cx="8143660" cy="514350"/>
          </a:xfrm>
          <a:prstGeom prst="rect">
            <a:avLst/>
          </a:prstGeom>
        </p:spPr>
        <p:txBody>
          <a:bodyPr lIns="0" tIns="0" rIns="0" bIns="0" rtlCol="0" anchor="t">
            <a:spAutoFit/>
          </a:bodyPr>
          <a:lstStyle/>
          <a:p>
            <a:pPr algn="l">
              <a:lnSpc>
                <a:spcPts val="4200"/>
              </a:lnSpc>
            </a:pPr>
            <a:r>
              <a:rPr lang="en-US" sz="3000">
                <a:solidFill>
                  <a:srgbClr val="FFFFFF"/>
                </a:solidFill>
                <a:latin typeface="Muli"/>
              </a:rPr>
              <a:t>Thực nghiệm</a:t>
            </a:r>
          </a:p>
        </p:txBody>
      </p:sp>
      <p:sp>
        <p:nvSpPr>
          <p:cNvPr id="15" name="TextBox 15"/>
          <p:cNvSpPr txBox="1"/>
          <p:nvPr/>
        </p:nvSpPr>
        <p:spPr>
          <a:xfrm>
            <a:off x="8263153" y="3886195"/>
            <a:ext cx="8332390" cy="514350"/>
          </a:xfrm>
          <a:prstGeom prst="rect">
            <a:avLst/>
          </a:prstGeom>
        </p:spPr>
        <p:txBody>
          <a:bodyPr lIns="0" tIns="0" rIns="0" bIns="0" rtlCol="0" anchor="t">
            <a:spAutoFit/>
          </a:bodyPr>
          <a:lstStyle/>
          <a:p>
            <a:pPr algn="l">
              <a:lnSpc>
                <a:spcPts val="4200"/>
              </a:lnSpc>
            </a:pPr>
            <a:r>
              <a:rPr lang="en-US" sz="3000" u="none">
                <a:solidFill>
                  <a:srgbClr val="FFFFFF"/>
                </a:solidFill>
                <a:latin typeface="Muli"/>
              </a:rPr>
              <a:t>Kết luận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AED0"/>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0" y="-111273"/>
            <a:ext cx="18382649" cy="11029589"/>
          </a:xfrm>
          <a:custGeom>
            <a:avLst/>
            <a:gdLst/>
            <a:ahLst/>
            <a:cxnLst/>
            <a:rect l="l" t="t" r="r" b="b"/>
            <a:pathLst>
              <a:path w="18382649" h="11029589">
                <a:moveTo>
                  <a:pt x="18382649" y="11029589"/>
                </a:moveTo>
                <a:lnTo>
                  <a:pt x="0" y="11029589"/>
                </a:lnTo>
                <a:lnTo>
                  <a:pt x="0" y="0"/>
                </a:lnTo>
                <a:lnTo>
                  <a:pt x="18382649" y="0"/>
                </a:lnTo>
                <a:lnTo>
                  <a:pt x="18382649" y="1102958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954093" y="5403522"/>
            <a:ext cx="14474463" cy="2323268"/>
          </a:xfrm>
          <a:custGeom>
            <a:avLst/>
            <a:gdLst/>
            <a:ahLst/>
            <a:cxnLst/>
            <a:rect l="l" t="t" r="r" b="b"/>
            <a:pathLst>
              <a:path w="14474463" h="2323268">
                <a:moveTo>
                  <a:pt x="0" y="0"/>
                </a:moveTo>
                <a:lnTo>
                  <a:pt x="14474463" y="0"/>
                </a:lnTo>
                <a:lnTo>
                  <a:pt x="14474463" y="2323268"/>
                </a:lnTo>
                <a:lnTo>
                  <a:pt x="0" y="2323268"/>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7110810" y="9333095"/>
            <a:ext cx="4066379" cy="356234"/>
          </a:xfrm>
          <a:prstGeom prst="rect">
            <a:avLst/>
          </a:prstGeom>
        </p:spPr>
        <p:txBody>
          <a:bodyPr lIns="0" tIns="0" rIns="0" bIns="0" rtlCol="0" anchor="t">
            <a:spAutoFit/>
          </a:bodyPr>
          <a:lstStyle/>
          <a:p>
            <a:pPr algn="ctr">
              <a:lnSpc>
                <a:spcPts val="2940"/>
              </a:lnSpc>
            </a:pPr>
            <a:r>
              <a:rPr lang="en-US" sz="2100" u="sng">
                <a:solidFill>
                  <a:srgbClr val="000000"/>
                </a:solidFill>
                <a:latin typeface="Muli"/>
              </a:rPr>
              <a:t>Quay lại Trang Nội Dung</a:t>
            </a:r>
          </a:p>
        </p:txBody>
      </p:sp>
      <p:sp>
        <p:nvSpPr>
          <p:cNvPr id="5" name="TextBox 5"/>
          <p:cNvSpPr txBox="1"/>
          <p:nvPr/>
        </p:nvSpPr>
        <p:spPr>
          <a:xfrm>
            <a:off x="1019175" y="2427605"/>
            <a:ext cx="16230600" cy="2325370"/>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Muli"/>
              </a:rPr>
              <a:t>Trên cơ sở nghiên cứu các câu hỏi thường gặp, bài toán tập trung vào một số chức năng chính của chatbot như sau:</a:t>
            </a:r>
          </a:p>
          <a:p>
            <a:pPr>
              <a:lnSpc>
                <a:spcPts val="3079"/>
              </a:lnSpc>
              <a:spcBef>
                <a:spcPct val="0"/>
              </a:spcBef>
            </a:pPr>
            <a:r>
              <a:rPr lang="en-US" sz="2199">
                <a:solidFill>
                  <a:srgbClr val="FFFFFF"/>
                </a:solidFill>
                <a:latin typeface="Muli"/>
              </a:rPr>
              <a:t>- Chào hỏi</a:t>
            </a:r>
          </a:p>
          <a:p>
            <a:pPr>
              <a:lnSpc>
                <a:spcPts val="3079"/>
              </a:lnSpc>
              <a:spcBef>
                <a:spcPct val="0"/>
              </a:spcBef>
            </a:pPr>
            <a:r>
              <a:rPr lang="en-US" sz="2199">
                <a:solidFill>
                  <a:srgbClr val="FFFFFF"/>
                </a:solidFill>
                <a:latin typeface="Muli"/>
              </a:rPr>
              <a:t>- Tạm biệt </a:t>
            </a:r>
          </a:p>
          <a:p>
            <a:pPr>
              <a:lnSpc>
                <a:spcPts val="3079"/>
              </a:lnSpc>
              <a:spcBef>
                <a:spcPct val="0"/>
              </a:spcBef>
            </a:pPr>
            <a:r>
              <a:rPr lang="en-US" sz="2199">
                <a:solidFill>
                  <a:srgbClr val="FFFFFF"/>
                </a:solidFill>
                <a:latin typeface="Muli"/>
              </a:rPr>
              <a:t>- Những thông tin cần thiết để hỗ trợ người dùng tốt hơn</a:t>
            </a:r>
          </a:p>
          <a:p>
            <a:pPr>
              <a:lnSpc>
                <a:spcPts val="3079"/>
              </a:lnSpc>
              <a:spcBef>
                <a:spcPct val="0"/>
              </a:spcBef>
            </a:pPr>
            <a:r>
              <a:rPr lang="en-US" sz="2199">
                <a:solidFill>
                  <a:srgbClr val="FFFFFF"/>
                </a:solidFill>
                <a:latin typeface="Muli"/>
              </a:rPr>
              <a:t>Đầu vào: Câu hỏi của con người</a:t>
            </a:r>
          </a:p>
          <a:p>
            <a:pPr>
              <a:lnSpc>
                <a:spcPts val="3079"/>
              </a:lnSpc>
              <a:spcBef>
                <a:spcPct val="0"/>
              </a:spcBef>
            </a:pPr>
            <a:r>
              <a:rPr lang="en-US" sz="2199">
                <a:solidFill>
                  <a:srgbClr val="FFFFFF"/>
                </a:solidFill>
                <a:latin typeface="Muli"/>
              </a:rPr>
              <a:t>Đầu ra: Câu trả lời của bot</a:t>
            </a:r>
          </a:p>
        </p:txBody>
      </p:sp>
      <p:sp>
        <p:nvSpPr>
          <p:cNvPr id="6" name="TextBox 6"/>
          <p:cNvSpPr txBox="1"/>
          <p:nvPr/>
        </p:nvSpPr>
        <p:spPr>
          <a:xfrm>
            <a:off x="-2621220" y="1038225"/>
            <a:ext cx="13276179" cy="1571625"/>
          </a:xfrm>
          <a:prstGeom prst="rect">
            <a:avLst/>
          </a:prstGeom>
        </p:spPr>
        <p:txBody>
          <a:bodyPr lIns="0" tIns="0" rIns="0" bIns="0" rtlCol="0" anchor="t">
            <a:spAutoFit/>
          </a:bodyPr>
          <a:lstStyle/>
          <a:p>
            <a:pPr algn="ctr">
              <a:lnSpc>
                <a:spcPts val="6240"/>
              </a:lnSpc>
            </a:pPr>
            <a:r>
              <a:rPr lang="en-US" sz="5200">
                <a:solidFill>
                  <a:srgbClr val="FFFFFF"/>
                </a:solidFill>
                <a:latin typeface="Muli Ultra-Bold"/>
              </a:rPr>
              <a:t>Phát biểu bài toán</a:t>
            </a:r>
          </a:p>
          <a:p>
            <a:pPr algn="ctr">
              <a:lnSpc>
                <a:spcPts val="6240"/>
              </a:lnSpc>
            </a:pPr>
            <a:endParaRPr lang="en-US" sz="5200">
              <a:solidFill>
                <a:srgbClr val="FFFFFF"/>
              </a:solidFill>
              <a:latin typeface="Muli Ul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AED0"/>
        </a:solidFill>
        <a:effectLst/>
      </p:bgPr>
    </p:bg>
    <p:spTree>
      <p:nvGrpSpPr>
        <p:cNvPr id="1" name=""/>
        <p:cNvGrpSpPr/>
        <p:nvPr/>
      </p:nvGrpSpPr>
      <p:grpSpPr>
        <a:xfrm>
          <a:off x="0" y="0"/>
          <a:ext cx="0" cy="0"/>
          <a:chOff x="0" y="0"/>
          <a:chExt cx="0" cy="0"/>
        </a:xfrm>
      </p:grpSpPr>
      <p:sp>
        <p:nvSpPr>
          <p:cNvPr id="2" name="Freeform 2"/>
          <p:cNvSpPr/>
          <p:nvPr/>
        </p:nvSpPr>
        <p:spPr>
          <a:xfrm rot="-10800000" flipV="1">
            <a:off x="-2540436" y="-1664178"/>
            <a:ext cx="20923085" cy="12553851"/>
          </a:xfrm>
          <a:custGeom>
            <a:avLst/>
            <a:gdLst/>
            <a:ahLst/>
            <a:cxnLst/>
            <a:rect l="l" t="t" r="r" b="b"/>
            <a:pathLst>
              <a:path w="20923085" h="12553851">
                <a:moveTo>
                  <a:pt x="0" y="12553851"/>
                </a:moveTo>
                <a:lnTo>
                  <a:pt x="20923085" y="12553851"/>
                </a:lnTo>
                <a:lnTo>
                  <a:pt x="20923085" y="0"/>
                </a:lnTo>
                <a:lnTo>
                  <a:pt x="0" y="0"/>
                </a:lnTo>
                <a:lnTo>
                  <a:pt x="0" y="12553851"/>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512978" y="2415146"/>
            <a:ext cx="11397263" cy="5844410"/>
          </a:xfrm>
          <a:custGeom>
            <a:avLst/>
            <a:gdLst/>
            <a:ahLst/>
            <a:cxnLst/>
            <a:rect l="l" t="t" r="r" b="b"/>
            <a:pathLst>
              <a:path w="11397263" h="5844410">
                <a:moveTo>
                  <a:pt x="0" y="0"/>
                </a:moveTo>
                <a:lnTo>
                  <a:pt x="11397263" y="0"/>
                </a:lnTo>
                <a:lnTo>
                  <a:pt x="11397263" y="5844411"/>
                </a:lnTo>
                <a:lnTo>
                  <a:pt x="0" y="5844411"/>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1028700" y="2415146"/>
            <a:ext cx="4521570" cy="2590400"/>
            <a:chOff x="0" y="0"/>
            <a:chExt cx="6028760" cy="3453867"/>
          </a:xfrm>
        </p:grpSpPr>
        <p:sp>
          <p:nvSpPr>
            <p:cNvPr id="5" name="TextBox 5"/>
            <p:cNvSpPr txBox="1"/>
            <p:nvPr/>
          </p:nvSpPr>
          <p:spPr>
            <a:xfrm>
              <a:off x="0" y="-9464"/>
              <a:ext cx="6028760" cy="2375891"/>
            </a:xfrm>
            <a:prstGeom prst="rect">
              <a:avLst/>
            </a:prstGeom>
          </p:spPr>
          <p:txBody>
            <a:bodyPr lIns="0" tIns="0" rIns="0" bIns="0" rtlCol="0" anchor="t">
              <a:spAutoFit/>
            </a:bodyPr>
            <a:lstStyle/>
            <a:p>
              <a:pPr>
                <a:lnSpc>
                  <a:spcPts val="7024"/>
                </a:lnSpc>
              </a:pPr>
              <a:r>
                <a:rPr lang="en-US" sz="5853">
                  <a:solidFill>
                    <a:srgbClr val="FFFFFF"/>
                  </a:solidFill>
                  <a:latin typeface="Muli"/>
                </a:rPr>
                <a:t>Công cụ </a:t>
              </a:r>
            </a:p>
            <a:p>
              <a:pPr>
                <a:lnSpc>
                  <a:spcPts val="7024"/>
                </a:lnSpc>
              </a:pPr>
              <a:r>
                <a:rPr lang="en-US" sz="5853">
                  <a:solidFill>
                    <a:srgbClr val="FFFFFF"/>
                  </a:solidFill>
                  <a:latin typeface="Muli"/>
                </a:rPr>
                <a:t>sử dụng</a:t>
              </a:r>
            </a:p>
          </p:txBody>
        </p:sp>
        <p:sp>
          <p:nvSpPr>
            <p:cNvPr id="6" name="TextBox 6"/>
            <p:cNvSpPr txBox="1"/>
            <p:nvPr/>
          </p:nvSpPr>
          <p:spPr>
            <a:xfrm>
              <a:off x="0" y="2677675"/>
              <a:ext cx="6028760" cy="693956"/>
            </a:xfrm>
            <a:prstGeom prst="rect">
              <a:avLst/>
            </a:prstGeom>
          </p:spPr>
          <p:txBody>
            <a:bodyPr lIns="0" tIns="0" rIns="0" bIns="0" rtlCol="0" anchor="t">
              <a:spAutoFit/>
            </a:bodyPr>
            <a:lstStyle/>
            <a:p>
              <a:pPr>
                <a:lnSpc>
                  <a:spcPts val="2116"/>
                </a:lnSpc>
              </a:pPr>
              <a:r>
                <a:rPr lang="en-US" sz="1628">
                  <a:solidFill>
                    <a:srgbClr val="FFFFFF"/>
                  </a:solidFill>
                  <a:latin typeface="Muli"/>
                </a:rPr>
                <a:t>v Rasa framework</a:t>
              </a:r>
            </a:p>
            <a:p>
              <a:pPr>
                <a:lnSpc>
                  <a:spcPts val="2116"/>
                </a:lnSpc>
              </a:pPr>
              <a:endParaRPr lang="en-US" sz="1628">
                <a:solidFill>
                  <a:srgbClr val="FFFFFF"/>
                </a:solidFill>
                <a:latin typeface="Muli"/>
              </a:endParaRPr>
            </a:p>
          </p:txBody>
        </p:sp>
      </p:grpSp>
      <p:sp>
        <p:nvSpPr>
          <p:cNvPr id="7" name="TextBox 7"/>
          <p:cNvSpPr txBox="1"/>
          <p:nvPr/>
        </p:nvSpPr>
        <p:spPr>
          <a:xfrm>
            <a:off x="6983427" y="8430816"/>
            <a:ext cx="10456366" cy="340696"/>
          </a:xfrm>
          <a:prstGeom prst="rect">
            <a:avLst/>
          </a:prstGeom>
        </p:spPr>
        <p:txBody>
          <a:bodyPr lIns="0" tIns="0" rIns="0" bIns="0" rtlCol="0" anchor="t">
            <a:spAutoFit/>
          </a:bodyPr>
          <a:lstStyle/>
          <a:p>
            <a:pPr algn="ctr">
              <a:lnSpc>
                <a:spcPts val="2746"/>
              </a:lnSpc>
              <a:spcBef>
                <a:spcPct val="0"/>
              </a:spcBef>
            </a:pPr>
            <a:r>
              <a:rPr lang="en-US" sz="1961">
                <a:solidFill>
                  <a:srgbClr val="FFFFFF"/>
                </a:solidFill>
                <a:latin typeface="Muli"/>
              </a:rPr>
              <a:t> Kiến trúc của RASA, với một câu hội thoại đầu vào, dữ liệu sẽ được RASA xử lý như thế nào</a:t>
            </a:r>
          </a:p>
        </p:txBody>
      </p:sp>
      <p:sp>
        <p:nvSpPr>
          <p:cNvPr id="8" name="TextBox 8"/>
          <p:cNvSpPr txBox="1"/>
          <p:nvPr/>
        </p:nvSpPr>
        <p:spPr>
          <a:xfrm>
            <a:off x="1028700" y="4835251"/>
            <a:ext cx="5266973" cy="3643189"/>
          </a:xfrm>
          <a:prstGeom prst="rect">
            <a:avLst/>
          </a:prstGeom>
        </p:spPr>
        <p:txBody>
          <a:bodyPr lIns="0" tIns="0" rIns="0" bIns="0" rtlCol="0" anchor="t">
            <a:spAutoFit/>
          </a:bodyPr>
          <a:lstStyle/>
          <a:p>
            <a:pPr algn="just">
              <a:lnSpc>
                <a:spcPts val="2450"/>
              </a:lnSpc>
              <a:spcBef>
                <a:spcPct val="0"/>
              </a:spcBef>
            </a:pPr>
            <a:r>
              <a:rPr lang="en-US" sz="1884">
                <a:solidFill>
                  <a:srgbClr val="FFFFFF"/>
                </a:solidFill>
                <a:latin typeface="Clear Sans"/>
              </a:rPr>
              <a:t>Tin nhắn (Message) đi vào RASA NLU, </a:t>
            </a:r>
          </a:p>
          <a:p>
            <a:pPr marL="406909" lvl="1" indent="-203455" algn="just">
              <a:lnSpc>
                <a:spcPts val="2450"/>
              </a:lnSpc>
              <a:buFont typeface="Arial"/>
              <a:buChar char="•"/>
            </a:pPr>
            <a:r>
              <a:rPr lang="en-US" sz="1884">
                <a:solidFill>
                  <a:srgbClr val="FFFFFF"/>
                </a:solidFill>
                <a:latin typeface="Clear Sans"/>
              </a:rPr>
              <a:t>được xử lý đầu vào</a:t>
            </a:r>
          </a:p>
          <a:p>
            <a:pPr marL="406909" lvl="1" indent="-203455" algn="just">
              <a:lnSpc>
                <a:spcPts val="2450"/>
              </a:lnSpc>
              <a:buFont typeface="Arial"/>
              <a:buChar char="•"/>
            </a:pPr>
            <a:r>
              <a:rPr lang="en-US" sz="1884">
                <a:solidFill>
                  <a:srgbClr val="FFFFFF"/>
                </a:solidFill>
                <a:latin typeface="Clear Sans"/>
              </a:rPr>
              <a:t>trích chọn véc-tơ đặc trưng</a:t>
            </a:r>
          </a:p>
          <a:p>
            <a:pPr marL="406909" lvl="1" indent="-203455" algn="just">
              <a:lnSpc>
                <a:spcPts val="2450"/>
              </a:lnSpc>
              <a:buFont typeface="Arial"/>
              <a:buChar char="•"/>
            </a:pPr>
            <a:r>
              <a:rPr lang="en-US" sz="1884">
                <a:solidFill>
                  <a:srgbClr val="FFFFFF"/>
                </a:solidFill>
                <a:latin typeface="Clear Sans"/>
              </a:rPr>
              <a:t>áp dụng các bộ trích chọn thực thể (nếu có)xác định ý định của người dùng.</a:t>
            </a:r>
          </a:p>
          <a:p>
            <a:pPr algn="just">
              <a:lnSpc>
                <a:spcPts val="2450"/>
              </a:lnSpc>
              <a:spcBef>
                <a:spcPct val="0"/>
              </a:spcBef>
            </a:pPr>
            <a:r>
              <a:rPr lang="en-US" sz="1884">
                <a:solidFill>
                  <a:srgbClr val="FFFFFF"/>
                </a:solidFill>
                <a:latin typeface="Clear Sans"/>
              </a:rPr>
              <a:t>Sau khi xác định được ý định, trích chọn được các thực thể trong tin nhắn, </a:t>
            </a:r>
          </a:p>
          <a:p>
            <a:pPr marL="406909" lvl="1" indent="-203455" algn="just">
              <a:lnSpc>
                <a:spcPts val="2450"/>
              </a:lnSpc>
              <a:buFont typeface="Arial"/>
              <a:buChar char="•"/>
            </a:pPr>
            <a:r>
              <a:rPr lang="en-US" sz="1884">
                <a:solidFill>
                  <a:srgbClr val="FFFFFF"/>
                </a:solidFill>
                <a:latin typeface="Clear Sans"/>
              </a:rPr>
              <a:t>dữ liệu được đẩy sang RASA Core </a:t>
            </a:r>
          </a:p>
          <a:p>
            <a:pPr marL="406909" lvl="1" indent="-203455" algn="just">
              <a:lnSpc>
                <a:spcPts val="2450"/>
              </a:lnSpc>
              <a:buFont typeface="Arial"/>
              <a:buChar char="•"/>
            </a:pPr>
            <a:r>
              <a:rPr lang="en-US" sz="1884">
                <a:solidFill>
                  <a:srgbClr val="FFFFFF"/>
                </a:solidFill>
                <a:latin typeface="Clear Sans"/>
              </a:rPr>
              <a:t>dữ liệu các ý định và thực thể từ các tin nhắn của bước hội thoại trước cũng được đưa vào mô hình để xử lý và tính toán hành động tiếp theo để đáp lại người dùng.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11579" y="8544768"/>
            <a:ext cx="11776421" cy="504825"/>
          </a:xfrm>
          <a:prstGeom prst="rect">
            <a:avLst/>
          </a:prstGeom>
        </p:spPr>
        <p:txBody>
          <a:bodyPr lIns="0" tIns="0" rIns="0" bIns="0" rtlCol="0" anchor="t">
            <a:spAutoFit/>
          </a:bodyPr>
          <a:lstStyle/>
          <a:p>
            <a:pPr>
              <a:lnSpc>
                <a:spcPts val="4080"/>
              </a:lnSpc>
            </a:pPr>
            <a:r>
              <a:rPr lang="en-US" sz="3400">
                <a:solidFill>
                  <a:srgbClr val="000000"/>
                </a:solidFill>
                <a:latin typeface="Muli Bold"/>
              </a:rPr>
              <a:t>Ví dụ luồng hội thoại</a:t>
            </a:r>
          </a:p>
        </p:txBody>
      </p:sp>
      <p:sp>
        <p:nvSpPr>
          <p:cNvPr id="3" name="TextBox 3"/>
          <p:cNvSpPr txBox="1"/>
          <p:nvPr/>
        </p:nvSpPr>
        <p:spPr>
          <a:xfrm>
            <a:off x="13192921" y="990600"/>
            <a:ext cx="4066379" cy="356234"/>
          </a:xfrm>
          <a:prstGeom prst="rect">
            <a:avLst/>
          </a:prstGeom>
        </p:spPr>
        <p:txBody>
          <a:bodyPr lIns="0" tIns="0" rIns="0" bIns="0" rtlCol="0" anchor="t">
            <a:spAutoFit/>
          </a:bodyPr>
          <a:lstStyle/>
          <a:p>
            <a:pPr algn="r">
              <a:lnSpc>
                <a:spcPts val="2940"/>
              </a:lnSpc>
            </a:pPr>
            <a:r>
              <a:rPr lang="en-US" sz="2100" u="sng">
                <a:solidFill>
                  <a:srgbClr val="000000"/>
                </a:solidFill>
                <a:latin typeface="Muli"/>
              </a:rPr>
              <a:t>Quay lại Trang Nội Dung</a:t>
            </a:r>
          </a:p>
        </p:txBody>
      </p:sp>
      <p:sp>
        <p:nvSpPr>
          <p:cNvPr id="4" name="Freeform 4"/>
          <p:cNvSpPr/>
          <p:nvPr/>
        </p:nvSpPr>
        <p:spPr>
          <a:xfrm>
            <a:off x="1566747" y="2542093"/>
            <a:ext cx="15154506" cy="5202814"/>
          </a:xfrm>
          <a:custGeom>
            <a:avLst/>
            <a:gdLst/>
            <a:ahLst/>
            <a:cxnLst/>
            <a:rect l="l" t="t" r="r" b="b"/>
            <a:pathLst>
              <a:path w="15154506" h="5202814">
                <a:moveTo>
                  <a:pt x="0" y="0"/>
                </a:moveTo>
                <a:lnTo>
                  <a:pt x="15154506" y="0"/>
                </a:lnTo>
                <a:lnTo>
                  <a:pt x="15154506" y="5202814"/>
                </a:lnTo>
                <a:lnTo>
                  <a:pt x="0" y="5202814"/>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948732"/>
            <a:ext cx="2935279" cy="5704186"/>
          </a:xfrm>
          <a:custGeom>
            <a:avLst/>
            <a:gdLst/>
            <a:ahLst/>
            <a:cxnLst/>
            <a:rect l="l" t="t" r="r" b="b"/>
            <a:pathLst>
              <a:path w="2935279" h="5704186">
                <a:moveTo>
                  <a:pt x="0" y="0"/>
                </a:moveTo>
                <a:lnTo>
                  <a:pt x="2935279" y="0"/>
                </a:lnTo>
                <a:lnTo>
                  <a:pt x="2935279" y="5704185"/>
                </a:lnTo>
                <a:lnTo>
                  <a:pt x="0" y="5704185"/>
                </a:lnTo>
                <a:lnTo>
                  <a:pt x="0" y="0"/>
                </a:lnTo>
                <a:close/>
              </a:path>
            </a:pathLst>
          </a:custGeom>
          <a:blipFill>
            <a:blip r:embed="rId2"/>
            <a:stretch>
              <a:fillRect/>
            </a:stretch>
          </a:blipFill>
        </p:spPr>
        <p:txBody>
          <a:bodyPr/>
          <a:lstStyle/>
          <a:p>
            <a:endParaRPr lang="en-US"/>
          </a:p>
        </p:txBody>
      </p:sp>
      <p:sp>
        <p:nvSpPr>
          <p:cNvPr id="3" name="Freeform 3"/>
          <p:cNvSpPr/>
          <p:nvPr/>
        </p:nvSpPr>
        <p:spPr>
          <a:xfrm>
            <a:off x="4221124" y="2947561"/>
            <a:ext cx="3338239" cy="5706527"/>
          </a:xfrm>
          <a:custGeom>
            <a:avLst/>
            <a:gdLst/>
            <a:ahLst/>
            <a:cxnLst/>
            <a:rect l="l" t="t" r="r" b="b"/>
            <a:pathLst>
              <a:path w="3338239" h="5706527">
                <a:moveTo>
                  <a:pt x="0" y="0"/>
                </a:moveTo>
                <a:lnTo>
                  <a:pt x="3338239" y="0"/>
                </a:lnTo>
                <a:lnTo>
                  <a:pt x="3338239" y="5706527"/>
                </a:lnTo>
                <a:lnTo>
                  <a:pt x="0" y="5706527"/>
                </a:lnTo>
                <a:lnTo>
                  <a:pt x="0" y="0"/>
                </a:lnTo>
                <a:close/>
              </a:path>
            </a:pathLst>
          </a:custGeom>
          <a:blipFill>
            <a:blip r:embed="rId3"/>
            <a:stretch>
              <a:fillRect r="-5907"/>
            </a:stretch>
          </a:blipFill>
        </p:spPr>
        <p:txBody>
          <a:bodyPr/>
          <a:lstStyle/>
          <a:p>
            <a:endParaRPr lang="en-US"/>
          </a:p>
        </p:txBody>
      </p:sp>
      <p:sp>
        <p:nvSpPr>
          <p:cNvPr id="4" name="Freeform 4"/>
          <p:cNvSpPr/>
          <p:nvPr/>
        </p:nvSpPr>
        <p:spPr>
          <a:xfrm>
            <a:off x="7816538" y="2948732"/>
            <a:ext cx="2905689" cy="5706527"/>
          </a:xfrm>
          <a:custGeom>
            <a:avLst/>
            <a:gdLst/>
            <a:ahLst/>
            <a:cxnLst/>
            <a:rect l="l" t="t" r="r" b="b"/>
            <a:pathLst>
              <a:path w="2905689" h="5706527">
                <a:moveTo>
                  <a:pt x="0" y="0"/>
                </a:moveTo>
                <a:lnTo>
                  <a:pt x="2905689" y="0"/>
                </a:lnTo>
                <a:lnTo>
                  <a:pt x="2905689" y="5706526"/>
                </a:lnTo>
                <a:lnTo>
                  <a:pt x="0" y="5706526"/>
                </a:lnTo>
                <a:lnTo>
                  <a:pt x="0" y="0"/>
                </a:lnTo>
                <a:close/>
              </a:path>
            </a:pathLst>
          </a:custGeom>
          <a:blipFill>
            <a:blip r:embed="rId4"/>
            <a:stretch>
              <a:fillRect r="-4524"/>
            </a:stretch>
          </a:blipFill>
        </p:spPr>
        <p:txBody>
          <a:bodyPr/>
          <a:lstStyle/>
          <a:p>
            <a:endParaRPr lang="en-US"/>
          </a:p>
        </p:txBody>
      </p:sp>
      <p:sp>
        <p:nvSpPr>
          <p:cNvPr id="5" name="Freeform 5"/>
          <p:cNvSpPr/>
          <p:nvPr/>
        </p:nvSpPr>
        <p:spPr>
          <a:xfrm>
            <a:off x="11015146" y="2947561"/>
            <a:ext cx="3028120" cy="5705356"/>
          </a:xfrm>
          <a:custGeom>
            <a:avLst/>
            <a:gdLst/>
            <a:ahLst/>
            <a:cxnLst/>
            <a:rect l="l" t="t" r="r" b="b"/>
            <a:pathLst>
              <a:path w="3028120" h="5705356">
                <a:moveTo>
                  <a:pt x="0" y="0"/>
                </a:moveTo>
                <a:lnTo>
                  <a:pt x="3028120" y="0"/>
                </a:lnTo>
                <a:lnTo>
                  <a:pt x="3028120" y="5705356"/>
                </a:lnTo>
                <a:lnTo>
                  <a:pt x="0" y="5705356"/>
                </a:lnTo>
                <a:lnTo>
                  <a:pt x="0" y="0"/>
                </a:lnTo>
                <a:close/>
              </a:path>
            </a:pathLst>
          </a:custGeom>
          <a:blipFill>
            <a:blip r:embed="rId5"/>
            <a:stretch>
              <a:fillRect l="-3297" r="-22834"/>
            </a:stretch>
          </a:blipFill>
        </p:spPr>
        <p:txBody>
          <a:bodyPr/>
          <a:lstStyle/>
          <a:p>
            <a:endParaRPr lang="en-US"/>
          </a:p>
        </p:txBody>
      </p:sp>
      <p:sp>
        <p:nvSpPr>
          <p:cNvPr id="6" name="Freeform 6"/>
          <p:cNvSpPr/>
          <p:nvPr/>
        </p:nvSpPr>
        <p:spPr>
          <a:xfrm>
            <a:off x="14300441" y="2948732"/>
            <a:ext cx="3595069" cy="5704186"/>
          </a:xfrm>
          <a:custGeom>
            <a:avLst/>
            <a:gdLst/>
            <a:ahLst/>
            <a:cxnLst/>
            <a:rect l="l" t="t" r="r" b="b"/>
            <a:pathLst>
              <a:path w="3595069" h="5704186">
                <a:moveTo>
                  <a:pt x="0" y="0"/>
                </a:moveTo>
                <a:lnTo>
                  <a:pt x="3595069" y="0"/>
                </a:lnTo>
                <a:lnTo>
                  <a:pt x="3595069" y="5704185"/>
                </a:lnTo>
                <a:lnTo>
                  <a:pt x="0" y="5704185"/>
                </a:lnTo>
                <a:lnTo>
                  <a:pt x="0" y="0"/>
                </a:lnTo>
                <a:close/>
              </a:path>
            </a:pathLst>
          </a:custGeom>
          <a:blipFill>
            <a:blip r:embed="rId6"/>
            <a:stretch>
              <a:fillRect l="-3120" r="-17747"/>
            </a:stretch>
          </a:blipFill>
        </p:spPr>
        <p:txBody>
          <a:bodyPr/>
          <a:lstStyle/>
          <a:p>
            <a:endParaRPr lang="en-US"/>
          </a:p>
        </p:txBody>
      </p:sp>
      <p:grpSp>
        <p:nvGrpSpPr>
          <p:cNvPr id="7" name="Group 7"/>
          <p:cNvGrpSpPr/>
          <p:nvPr/>
        </p:nvGrpSpPr>
        <p:grpSpPr>
          <a:xfrm>
            <a:off x="1028700" y="1114425"/>
            <a:ext cx="8115300" cy="2037034"/>
            <a:chOff x="0" y="0"/>
            <a:chExt cx="10820400" cy="2716046"/>
          </a:xfrm>
        </p:grpSpPr>
        <p:sp>
          <p:nvSpPr>
            <p:cNvPr id="8" name="TextBox 8"/>
            <p:cNvSpPr txBox="1"/>
            <p:nvPr/>
          </p:nvSpPr>
          <p:spPr>
            <a:xfrm>
              <a:off x="0" y="9599"/>
              <a:ext cx="10820400" cy="1387475"/>
            </a:xfrm>
            <a:prstGeom prst="rect">
              <a:avLst/>
            </a:prstGeom>
          </p:spPr>
          <p:txBody>
            <a:bodyPr lIns="0" tIns="0" rIns="0" bIns="0" rtlCol="0" anchor="t">
              <a:spAutoFit/>
            </a:bodyPr>
            <a:lstStyle/>
            <a:p>
              <a:pPr>
                <a:lnSpc>
                  <a:spcPts val="8280"/>
                </a:lnSpc>
              </a:pPr>
              <a:r>
                <a:rPr lang="en-US" sz="6900">
                  <a:solidFill>
                    <a:srgbClr val="000000"/>
                  </a:solidFill>
                  <a:latin typeface="Muli Bold"/>
                </a:rPr>
                <a:t>Thực nghiệm</a:t>
              </a:r>
            </a:p>
          </p:txBody>
        </p:sp>
        <p:sp>
          <p:nvSpPr>
            <p:cNvPr id="9" name="TextBox 9"/>
            <p:cNvSpPr txBox="1"/>
            <p:nvPr/>
          </p:nvSpPr>
          <p:spPr>
            <a:xfrm>
              <a:off x="0" y="1757570"/>
              <a:ext cx="10820400" cy="858732"/>
            </a:xfrm>
            <a:prstGeom prst="rect">
              <a:avLst/>
            </a:prstGeom>
          </p:spPr>
          <p:txBody>
            <a:bodyPr lIns="0" tIns="0" rIns="0" bIns="0" rtlCol="0" anchor="t">
              <a:spAutoFit/>
            </a:bodyPr>
            <a:lstStyle/>
            <a:p>
              <a:pPr>
                <a:lnSpc>
                  <a:spcPts val="2567"/>
                </a:lnSpc>
              </a:pPr>
              <a:r>
                <a:rPr lang="en-US" sz="1974">
                  <a:solidFill>
                    <a:srgbClr val="000000"/>
                  </a:solidFill>
                  <a:latin typeface="Muli"/>
                </a:rPr>
                <a:t>a. Chuẩn bị dữ liệu</a:t>
              </a:r>
            </a:p>
            <a:p>
              <a:pPr>
                <a:lnSpc>
                  <a:spcPts val="2567"/>
                </a:lnSpc>
              </a:pPr>
              <a:endParaRPr lang="en-US" sz="1974">
                <a:solidFill>
                  <a:srgbClr val="000000"/>
                </a:solidFill>
                <a:latin typeface="Muli"/>
              </a:endParaRPr>
            </a:p>
          </p:txBody>
        </p:sp>
      </p:grpSp>
      <p:sp>
        <p:nvSpPr>
          <p:cNvPr id="10" name="TextBox 10"/>
          <p:cNvSpPr txBox="1"/>
          <p:nvPr/>
        </p:nvSpPr>
        <p:spPr>
          <a:xfrm>
            <a:off x="6809184" y="9201150"/>
            <a:ext cx="4669631"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Muli"/>
              </a:rPr>
              <a:t>Nhập liệu cho module NLU</a:t>
            </a:r>
          </a:p>
        </p:txBody>
      </p:sp>
      <p:sp>
        <p:nvSpPr>
          <p:cNvPr id="11" name="TextBox 11"/>
          <p:cNvSpPr txBox="1"/>
          <p:nvPr/>
        </p:nvSpPr>
        <p:spPr>
          <a:xfrm>
            <a:off x="11015146" y="845711"/>
            <a:ext cx="6850527" cy="210185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Muli"/>
              </a:rPr>
              <a:t>- Intent: biểu diễn mục đích hoặc ý định của người dùng khi họ nói chuyện với bot</a:t>
            </a:r>
          </a:p>
          <a:p>
            <a:pPr algn="just">
              <a:lnSpc>
                <a:spcPts val="2799"/>
              </a:lnSpc>
              <a:spcBef>
                <a:spcPct val="0"/>
              </a:spcBef>
            </a:pPr>
            <a:r>
              <a:rPr lang="en-US" sz="1999">
                <a:solidFill>
                  <a:srgbClr val="000000"/>
                </a:solidFill>
                <a:latin typeface="Muli"/>
              </a:rPr>
              <a:t>-Examples: những câu nói mẫu của người dùng cho mỗi intent. Examples giúp bot học cách nhận biết và phân loại các intent của người dùng dựa trên cách họ diễn đạt.</a:t>
            </a:r>
          </a:p>
          <a:p>
            <a:pPr algn="ctr">
              <a:lnSpc>
                <a:spcPts val="2799"/>
              </a:lnSpc>
              <a:spcBef>
                <a:spcPct val="0"/>
              </a:spcBef>
            </a:pPr>
            <a:endParaRPr lang="en-US" sz="1999">
              <a:solidFill>
                <a:srgbClr val="000000"/>
              </a:solidFill>
              <a:latin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3962" y="2855663"/>
            <a:ext cx="15835338" cy="6697323"/>
          </a:xfrm>
          <a:custGeom>
            <a:avLst/>
            <a:gdLst/>
            <a:ahLst/>
            <a:cxnLst/>
            <a:rect l="l" t="t" r="r" b="b"/>
            <a:pathLst>
              <a:path w="15835338" h="6697323">
                <a:moveTo>
                  <a:pt x="0" y="0"/>
                </a:moveTo>
                <a:lnTo>
                  <a:pt x="15835338" y="0"/>
                </a:lnTo>
                <a:lnTo>
                  <a:pt x="15835338" y="6697324"/>
                </a:lnTo>
                <a:lnTo>
                  <a:pt x="0" y="669732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1114425"/>
            <a:ext cx="8115300" cy="2037034"/>
            <a:chOff x="0" y="0"/>
            <a:chExt cx="10820400" cy="2716046"/>
          </a:xfrm>
        </p:grpSpPr>
        <p:sp>
          <p:nvSpPr>
            <p:cNvPr id="4" name="TextBox 4"/>
            <p:cNvSpPr txBox="1"/>
            <p:nvPr/>
          </p:nvSpPr>
          <p:spPr>
            <a:xfrm>
              <a:off x="0" y="9599"/>
              <a:ext cx="10820400" cy="1387475"/>
            </a:xfrm>
            <a:prstGeom prst="rect">
              <a:avLst/>
            </a:prstGeom>
          </p:spPr>
          <p:txBody>
            <a:bodyPr lIns="0" tIns="0" rIns="0" bIns="0" rtlCol="0" anchor="t">
              <a:spAutoFit/>
            </a:bodyPr>
            <a:lstStyle/>
            <a:p>
              <a:pPr>
                <a:lnSpc>
                  <a:spcPts val="8280"/>
                </a:lnSpc>
              </a:pPr>
              <a:r>
                <a:rPr lang="en-US" sz="6900">
                  <a:solidFill>
                    <a:srgbClr val="000000"/>
                  </a:solidFill>
                  <a:latin typeface="Muli Bold"/>
                </a:rPr>
                <a:t>Thực nghiệm</a:t>
              </a:r>
            </a:p>
          </p:txBody>
        </p:sp>
        <p:sp>
          <p:nvSpPr>
            <p:cNvPr id="5" name="TextBox 5"/>
            <p:cNvSpPr txBox="1"/>
            <p:nvPr/>
          </p:nvSpPr>
          <p:spPr>
            <a:xfrm>
              <a:off x="0" y="1757570"/>
              <a:ext cx="10820400" cy="858732"/>
            </a:xfrm>
            <a:prstGeom prst="rect">
              <a:avLst/>
            </a:prstGeom>
          </p:spPr>
          <p:txBody>
            <a:bodyPr lIns="0" tIns="0" rIns="0" bIns="0" rtlCol="0" anchor="t">
              <a:spAutoFit/>
            </a:bodyPr>
            <a:lstStyle/>
            <a:p>
              <a:pPr>
                <a:lnSpc>
                  <a:spcPts val="2567"/>
                </a:lnSpc>
              </a:pPr>
              <a:r>
                <a:rPr lang="en-US" sz="1974">
                  <a:solidFill>
                    <a:srgbClr val="000000"/>
                  </a:solidFill>
                  <a:latin typeface="Muli"/>
                </a:rPr>
                <a:t>b. Huấn luyện mô hình</a:t>
              </a:r>
            </a:p>
            <a:p>
              <a:pPr>
                <a:lnSpc>
                  <a:spcPts val="2567"/>
                </a:lnSpc>
              </a:pPr>
              <a:endParaRPr lang="en-US" sz="1974">
                <a:solidFill>
                  <a:srgbClr val="000000"/>
                </a:solidFill>
                <a:latin typeface="Muli"/>
              </a:endParaRPr>
            </a:p>
          </p:txBody>
        </p:sp>
      </p:grpSp>
      <p:sp>
        <p:nvSpPr>
          <p:cNvPr id="6" name="TextBox 6"/>
          <p:cNvSpPr txBox="1"/>
          <p:nvPr/>
        </p:nvSpPr>
        <p:spPr>
          <a:xfrm>
            <a:off x="8232428" y="9495837"/>
            <a:ext cx="1823145" cy="1047750"/>
          </a:xfrm>
          <a:prstGeom prst="rect">
            <a:avLst/>
          </a:prstGeom>
        </p:spPr>
        <p:txBody>
          <a:bodyPr lIns="0" tIns="0" rIns="0" bIns="0" rtlCol="0" anchor="t">
            <a:spAutoFit/>
          </a:bodyPr>
          <a:lstStyle/>
          <a:p>
            <a:pPr algn="ctr">
              <a:lnSpc>
                <a:spcPts val="4200"/>
              </a:lnSpc>
            </a:pPr>
            <a:r>
              <a:rPr lang="en-US" sz="3000">
                <a:solidFill>
                  <a:srgbClr val="000000"/>
                </a:solidFill>
                <a:latin typeface="Muli"/>
              </a:rPr>
              <a:t>Rasa train</a:t>
            </a:r>
          </a:p>
          <a:p>
            <a:pPr algn="ctr">
              <a:lnSpc>
                <a:spcPts val="4200"/>
              </a:lnSpc>
              <a:spcBef>
                <a:spcPct val="0"/>
              </a:spcBef>
            </a:pPr>
            <a:endParaRPr lang="en-US" sz="3000">
              <a:solidFill>
                <a:srgbClr val="000000"/>
              </a:solidFill>
              <a:latin typeface="Mul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905889"/>
            <a:ext cx="16230600" cy="5880911"/>
          </a:xfrm>
          <a:custGeom>
            <a:avLst/>
            <a:gdLst/>
            <a:ahLst/>
            <a:cxnLst/>
            <a:rect l="l" t="t" r="r" b="b"/>
            <a:pathLst>
              <a:path w="16230600" h="5880911">
                <a:moveTo>
                  <a:pt x="0" y="0"/>
                </a:moveTo>
                <a:lnTo>
                  <a:pt x="16230600" y="0"/>
                </a:lnTo>
                <a:lnTo>
                  <a:pt x="16230600" y="5880911"/>
                </a:lnTo>
                <a:lnTo>
                  <a:pt x="0" y="5880911"/>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1114425"/>
            <a:ext cx="8115300" cy="2037034"/>
            <a:chOff x="0" y="0"/>
            <a:chExt cx="10820400" cy="2716046"/>
          </a:xfrm>
        </p:grpSpPr>
        <p:sp>
          <p:nvSpPr>
            <p:cNvPr id="4" name="TextBox 4"/>
            <p:cNvSpPr txBox="1"/>
            <p:nvPr/>
          </p:nvSpPr>
          <p:spPr>
            <a:xfrm>
              <a:off x="0" y="9599"/>
              <a:ext cx="10820400" cy="1387475"/>
            </a:xfrm>
            <a:prstGeom prst="rect">
              <a:avLst/>
            </a:prstGeom>
          </p:spPr>
          <p:txBody>
            <a:bodyPr lIns="0" tIns="0" rIns="0" bIns="0" rtlCol="0" anchor="t">
              <a:spAutoFit/>
            </a:bodyPr>
            <a:lstStyle/>
            <a:p>
              <a:pPr>
                <a:lnSpc>
                  <a:spcPts val="8280"/>
                </a:lnSpc>
              </a:pPr>
              <a:r>
                <a:rPr lang="en-US" sz="6900">
                  <a:solidFill>
                    <a:srgbClr val="000000"/>
                  </a:solidFill>
                  <a:latin typeface="Muli Bold"/>
                </a:rPr>
                <a:t>Thực nghiệm</a:t>
              </a:r>
            </a:p>
          </p:txBody>
        </p:sp>
        <p:sp>
          <p:nvSpPr>
            <p:cNvPr id="5" name="TextBox 5"/>
            <p:cNvSpPr txBox="1"/>
            <p:nvPr/>
          </p:nvSpPr>
          <p:spPr>
            <a:xfrm>
              <a:off x="0" y="1757570"/>
              <a:ext cx="10820400" cy="858732"/>
            </a:xfrm>
            <a:prstGeom prst="rect">
              <a:avLst/>
            </a:prstGeom>
          </p:spPr>
          <p:txBody>
            <a:bodyPr lIns="0" tIns="0" rIns="0" bIns="0" rtlCol="0" anchor="t">
              <a:spAutoFit/>
            </a:bodyPr>
            <a:lstStyle/>
            <a:p>
              <a:pPr>
                <a:lnSpc>
                  <a:spcPts val="2567"/>
                </a:lnSpc>
              </a:pPr>
              <a:r>
                <a:rPr lang="en-US" sz="1974">
                  <a:solidFill>
                    <a:srgbClr val="000000"/>
                  </a:solidFill>
                  <a:latin typeface="Muli"/>
                </a:rPr>
                <a:t>c. Xây dựng giao diện và tiến hành thử nghiệm chatbot</a:t>
              </a:r>
            </a:p>
            <a:p>
              <a:pPr>
                <a:lnSpc>
                  <a:spcPts val="2567"/>
                </a:lnSpc>
              </a:pPr>
              <a:endParaRPr lang="en-US" sz="1974">
                <a:solidFill>
                  <a:srgbClr val="000000"/>
                </a:solidFill>
                <a:latin typeface="Muli"/>
              </a:endParaRPr>
            </a:p>
          </p:txBody>
        </p:sp>
      </p:grpSp>
      <p:sp>
        <p:nvSpPr>
          <p:cNvPr id="6" name="TextBox 6"/>
          <p:cNvSpPr txBox="1"/>
          <p:nvPr/>
        </p:nvSpPr>
        <p:spPr>
          <a:xfrm>
            <a:off x="6247358" y="9201150"/>
            <a:ext cx="6173242" cy="1047750"/>
          </a:xfrm>
          <a:prstGeom prst="rect">
            <a:avLst/>
          </a:prstGeom>
        </p:spPr>
        <p:txBody>
          <a:bodyPr wrap="square" lIns="0" tIns="0" rIns="0" bIns="0" rtlCol="0" anchor="t">
            <a:spAutoFit/>
          </a:bodyPr>
          <a:lstStyle/>
          <a:p>
            <a:pPr algn="ctr">
              <a:lnSpc>
                <a:spcPts val="4200"/>
              </a:lnSpc>
            </a:pPr>
            <a:r>
              <a:rPr lang="en-US" sz="3000">
                <a:solidFill>
                  <a:srgbClr val="000000"/>
                </a:solidFill>
                <a:latin typeface="Muli"/>
              </a:rPr>
              <a:t> Tệp index.html thiết kế giao diện</a:t>
            </a:r>
          </a:p>
          <a:p>
            <a:pPr algn="ctr">
              <a:lnSpc>
                <a:spcPts val="4200"/>
              </a:lnSpc>
              <a:spcBef>
                <a:spcPct val="0"/>
              </a:spcBef>
            </a:pPr>
            <a:endParaRPr lang="en-US" sz="3000">
              <a:solidFill>
                <a:srgbClr val="000000"/>
              </a:solidFill>
              <a:latin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9704" y="2827789"/>
            <a:ext cx="7284296" cy="3303806"/>
          </a:xfrm>
          <a:custGeom>
            <a:avLst/>
            <a:gdLst/>
            <a:ahLst/>
            <a:cxnLst/>
            <a:rect l="l" t="t" r="r" b="b"/>
            <a:pathLst>
              <a:path w="7284296" h="3303806">
                <a:moveTo>
                  <a:pt x="0" y="0"/>
                </a:moveTo>
                <a:lnTo>
                  <a:pt x="7284296" y="0"/>
                </a:lnTo>
                <a:lnTo>
                  <a:pt x="7284296" y="3303806"/>
                </a:lnTo>
                <a:lnTo>
                  <a:pt x="0" y="3303806"/>
                </a:lnTo>
                <a:lnTo>
                  <a:pt x="0" y="0"/>
                </a:lnTo>
                <a:close/>
              </a:path>
            </a:pathLst>
          </a:custGeom>
          <a:blipFill>
            <a:blip r:embed="rId2"/>
            <a:stretch>
              <a:fillRect/>
            </a:stretch>
          </a:blipFill>
        </p:spPr>
        <p:txBody>
          <a:bodyPr/>
          <a:lstStyle/>
          <a:p>
            <a:endParaRPr lang="en-US"/>
          </a:p>
        </p:txBody>
      </p:sp>
      <p:sp>
        <p:nvSpPr>
          <p:cNvPr id="3" name="Freeform 3"/>
          <p:cNvSpPr/>
          <p:nvPr/>
        </p:nvSpPr>
        <p:spPr>
          <a:xfrm>
            <a:off x="9539526" y="2827789"/>
            <a:ext cx="6869244" cy="3177025"/>
          </a:xfrm>
          <a:custGeom>
            <a:avLst/>
            <a:gdLst/>
            <a:ahLst/>
            <a:cxnLst/>
            <a:rect l="l" t="t" r="r" b="b"/>
            <a:pathLst>
              <a:path w="6869244" h="3177025">
                <a:moveTo>
                  <a:pt x="0" y="0"/>
                </a:moveTo>
                <a:lnTo>
                  <a:pt x="6869244" y="0"/>
                </a:lnTo>
                <a:lnTo>
                  <a:pt x="6869244" y="3177025"/>
                </a:lnTo>
                <a:lnTo>
                  <a:pt x="0" y="3177025"/>
                </a:lnTo>
                <a:lnTo>
                  <a:pt x="0" y="0"/>
                </a:lnTo>
                <a:close/>
              </a:path>
            </a:pathLst>
          </a:custGeom>
          <a:blipFill>
            <a:blip r:embed="rId3"/>
            <a:stretch>
              <a:fillRect/>
            </a:stretch>
          </a:blipFill>
        </p:spPr>
        <p:txBody>
          <a:bodyPr/>
          <a:lstStyle/>
          <a:p>
            <a:endParaRPr lang="en-US"/>
          </a:p>
        </p:txBody>
      </p:sp>
      <p:sp>
        <p:nvSpPr>
          <p:cNvPr id="4" name="Freeform 4"/>
          <p:cNvSpPr/>
          <p:nvPr/>
        </p:nvSpPr>
        <p:spPr>
          <a:xfrm>
            <a:off x="1859704" y="6131595"/>
            <a:ext cx="7284296" cy="3342445"/>
          </a:xfrm>
          <a:custGeom>
            <a:avLst/>
            <a:gdLst/>
            <a:ahLst/>
            <a:cxnLst/>
            <a:rect l="l" t="t" r="r" b="b"/>
            <a:pathLst>
              <a:path w="7284296" h="3342445">
                <a:moveTo>
                  <a:pt x="0" y="0"/>
                </a:moveTo>
                <a:lnTo>
                  <a:pt x="7284296" y="0"/>
                </a:lnTo>
                <a:lnTo>
                  <a:pt x="7284296" y="3342446"/>
                </a:lnTo>
                <a:lnTo>
                  <a:pt x="0" y="3342446"/>
                </a:lnTo>
                <a:lnTo>
                  <a:pt x="0" y="0"/>
                </a:lnTo>
                <a:close/>
              </a:path>
            </a:pathLst>
          </a:custGeom>
          <a:blipFill>
            <a:blip r:embed="rId4"/>
            <a:stretch>
              <a:fillRect/>
            </a:stretch>
          </a:blipFill>
        </p:spPr>
        <p:txBody>
          <a:bodyPr/>
          <a:lstStyle/>
          <a:p>
            <a:endParaRPr lang="en-US"/>
          </a:p>
        </p:txBody>
      </p:sp>
      <p:sp>
        <p:nvSpPr>
          <p:cNvPr id="5" name="Freeform 5"/>
          <p:cNvSpPr/>
          <p:nvPr/>
        </p:nvSpPr>
        <p:spPr>
          <a:xfrm>
            <a:off x="9539526" y="6131595"/>
            <a:ext cx="6869244" cy="3175586"/>
          </a:xfrm>
          <a:custGeom>
            <a:avLst/>
            <a:gdLst/>
            <a:ahLst/>
            <a:cxnLst/>
            <a:rect l="l" t="t" r="r" b="b"/>
            <a:pathLst>
              <a:path w="6869244" h="3175586">
                <a:moveTo>
                  <a:pt x="0" y="0"/>
                </a:moveTo>
                <a:lnTo>
                  <a:pt x="6869244" y="0"/>
                </a:lnTo>
                <a:lnTo>
                  <a:pt x="6869244" y="3175586"/>
                </a:lnTo>
                <a:lnTo>
                  <a:pt x="0" y="3175586"/>
                </a:lnTo>
                <a:lnTo>
                  <a:pt x="0" y="0"/>
                </a:lnTo>
                <a:close/>
              </a:path>
            </a:pathLst>
          </a:custGeom>
          <a:blipFill>
            <a:blip r:embed="rId5"/>
            <a:stretch>
              <a:fillRect/>
            </a:stretch>
          </a:blipFill>
        </p:spPr>
        <p:txBody>
          <a:bodyPr/>
          <a:lstStyle/>
          <a:p>
            <a:endParaRPr lang="en-US"/>
          </a:p>
        </p:txBody>
      </p:sp>
      <p:grpSp>
        <p:nvGrpSpPr>
          <p:cNvPr id="6" name="Group 6"/>
          <p:cNvGrpSpPr/>
          <p:nvPr/>
        </p:nvGrpSpPr>
        <p:grpSpPr>
          <a:xfrm>
            <a:off x="1028700" y="1114425"/>
            <a:ext cx="8115300" cy="2037034"/>
            <a:chOff x="0" y="0"/>
            <a:chExt cx="10820400" cy="2716046"/>
          </a:xfrm>
        </p:grpSpPr>
        <p:sp>
          <p:nvSpPr>
            <p:cNvPr id="7" name="TextBox 7"/>
            <p:cNvSpPr txBox="1"/>
            <p:nvPr/>
          </p:nvSpPr>
          <p:spPr>
            <a:xfrm>
              <a:off x="0" y="9599"/>
              <a:ext cx="10820400" cy="1387475"/>
            </a:xfrm>
            <a:prstGeom prst="rect">
              <a:avLst/>
            </a:prstGeom>
          </p:spPr>
          <p:txBody>
            <a:bodyPr lIns="0" tIns="0" rIns="0" bIns="0" rtlCol="0" anchor="t">
              <a:spAutoFit/>
            </a:bodyPr>
            <a:lstStyle/>
            <a:p>
              <a:pPr>
                <a:lnSpc>
                  <a:spcPts val="8280"/>
                </a:lnSpc>
              </a:pPr>
              <a:r>
                <a:rPr lang="en-US" sz="6900">
                  <a:solidFill>
                    <a:srgbClr val="000000"/>
                  </a:solidFill>
                  <a:latin typeface="Muli Bold"/>
                </a:rPr>
                <a:t>Thực nghiệm</a:t>
              </a:r>
            </a:p>
          </p:txBody>
        </p:sp>
        <p:sp>
          <p:nvSpPr>
            <p:cNvPr id="8" name="TextBox 8"/>
            <p:cNvSpPr txBox="1"/>
            <p:nvPr/>
          </p:nvSpPr>
          <p:spPr>
            <a:xfrm>
              <a:off x="0" y="1757570"/>
              <a:ext cx="10820400" cy="858732"/>
            </a:xfrm>
            <a:prstGeom prst="rect">
              <a:avLst/>
            </a:prstGeom>
          </p:spPr>
          <p:txBody>
            <a:bodyPr lIns="0" tIns="0" rIns="0" bIns="0" rtlCol="0" anchor="t">
              <a:spAutoFit/>
            </a:bodyPr>
            <a:lstStyle/>
            <a:p>
              <a:pPr>
                <a:lnSpc>
                  <a:spcPts val="2567"/>
                </a:lnSpc>
              </a:pPr>
              <a:r>
                <a:rPr lang="en-US" sz="1974">
                  <a:solidFill>
                    <a:srgbClr val="000000"/>
                  </a:solidFill>
                  <a:latin typeface="Muli"/>
                </a:rPr>
                <a:t>c. Xây dựng giao diện và tiến hành thử nghiệm chatbot</a:t>
              </a:r>
            </a:p>
            <a:p>
              <a:pPr>
                <a:lnSpc>
                  <a:spcPts val="2567"/>
                </a:lnSpc>
              </a:pPr>
              <a:endParaRPr lang="en-US" sz="1974">
                <a:solidFill>
                  <a:srgbClr val="000000"/>
                </a:solidFill>
                <a:latin typeface="Muli"/>
              </a:endParaRPr>
            </a:p>
          </p:txBody>
        </p:sp>
      </p:grpSp>
      <p:sp>
        <p:nvSpPr>
          <p:cNvPr id="9" name="TextBox 9"/>
          <p:cNvSpPr txBox="1"/>
          <p:nvPr/>
        </p:nvSpPr>
        <p:spPr>
          <a:xfrm>
            <a:off x="7568357" y="9373856"/>
            <a:ext cx="3556843" cy="1047750"/>
          </a:xfrm>
          <a:prstGeom prst="rect">
            <a:avLst/>
          </a:prstGeom>
        </p:spPr>
        <p:txBody>
          <a:bodyPr wrap="square" lIns="0" tIns="0" rIns="0" bIns="0" rtlCol="0" anchor="t">
            <a:spAutoFit/>
          </a:bodyPr>
          <a:lstStyle/>
          <a:p>
            <a:pPr algn="ctr">
              <a:lnSpc>
                <a:spcPts val="4200"/>
              </a:lnSpc>
            </a:pPr>
            <a:r>
              <a:rPr lang="en-US" sz="3000">
                <a:solidFill>
                  <a:srgbClr val="000000"/>
                </a:solidFill>
                <a:latin typeface="Muli"/>
              </a:rPr>
              <a:t>Giao diện website</a:t>
            </a:r>
          </a:p>
          <a:p>
            <a:pPr algn="ctr">
              <a:lnSpc>
                <a:spcPts val="4200"/>
              </a:lnSpc>
              <a:spcBef>
                <a:spcPct val="0"/>
              </a:spcBef>
            </a:pPr>
            <a:endParaRPr lang="en-US" sz="3000">
              <a:solidFill>
                <a:srgbClr val="000000"/>
              </a:solidFill>
              <a:latin typeface="Mul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498</Words>
  <Application>Microsoft Office PowerPoint</Application>
  <PresentationFormat>Custom</PresentationFormat>
  <Paragraphs>64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Muli</vt:lpstr>
      <vt:lpstr>Muli Ultra-Bold</vt:lpstr>
      <vt:lpstr>Muli Bold</vt:lpstr>
      <vt:lpstr>Muli Semi-Bold</vt:lpstr>
      <vt:lpstr>Clear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4351051084_Hồ Thị Cẩm Ly_Slide</dc:title>
  <cp:lastModifiedBy>Hồ Thị Cẩm Ly</cp:lastModifiedBy>
  <cp:revision>2</cp:revision>
  <dcterms:created xsi:type="dcterms:W3CDTF">2006-08-16T00:00:00Z</dcterms:created>
  <dcterms:modified xsi:type="dcterms:W3CDTF">2023-11-20T02:58:16Z</dcterms:modified>
  <dc:identifier>DAF0UxblPm0</dc:identifier>
</cp:coreProperties>
</file>